
<file path=[Content_Types].xml><?xml version="1.0" encoding="utf-8"?>
<Types xmlns="http://schemas.openxmlformats.org/package/2006/content-types">
  <Override PartName="/ppt/slides/slide41.xml" ContentType="application/vnd.openxmlformats-officedocument.presentationml.slide+xml"/>
  <Override PartName="/ppt/notesSlides/notesSlide16.xml" ContentType="application/vnd.openxmlformats-officedocument.presentationml.notesSlide+xml"/>
  <Override PartName="/ppt/slides/slide50.xml" ContentType="application/vnd.openxmlformats-officedocument.presentationml.slide+xml"/>
  <Override PartName="/ppt/slides/slide18.xml" ContentType="application/vnd.openxmlformats-officedocument.presentationml.slide+xml"/>
  <Override PartName="/ppt/notesSlides/notesSlide26.xml" ContentType="application/vnd.openxmlformats-officedocument.presentationml.notesSlide+xml"/>
  <Override PartName="/ppt/slides/slide60.xml" ContentType="application/vnd.openxmlformats-officedocument.presentationml.slide+xml"/>
  <Override PartName="/ppt/slides/slide28.xml" ContentType="application/vnd.openxmlformats-officedocument.presentationml.slide+xml"/>
  <Override PartName="/ppt/slides/slide37.xml" ContentType="application/vnd.openxmlformats-officedocument.presentationml.slide+xml"/>
  <Override PartName="/ppt/slides/slide70.xml" ContentType="application/vnd.openxmlformats-officedocument.presentationml.slide+xml"/>
  <Override PartName="/ppt/slides/slide9.xml" ContentType="application/vnd.openxmlformats-officedocument.presentationml.slide+xml"/>
  <Override PartName="/ppt/notesSlides/notesSlide45.xml" ContentType="application/vnd.openxmlformats-officedocument.presentationml.notesSlide+xml"/>
  <Override PartName="/ppt/slides/slide47.xml" ContentType="application/vnd.openxmlformats-officedocument.presentationml.slide+xml"/>
  <Override PartName="/ppt/notesSlides/notesSlide55.xml" ContentType="application/vnd.openxmlformats-officedocument.presentationml.notesSlide+xml"/>
  <Override PartName="/ppt/slides/slide56.xml" ContentType="application/vnd.openxmlformats-officedocument.presentationml.slide+xml"/>
  <Override PartName="/ppt/notesMasters/notesMaster1.xml" ContentType="application/vnd.openxmlformats-officedocument.presentationml.notesMaster+xml"/>
  <Override PartName="/ppt/notesSlides/notesSlide64.xml" ContentType="application/vnd.openxmlformats-officedocument.presentationml.notesSlide+xml"/>
  <Override PartName="/ppt/slides/slide66.xml" ContentType="application/vnd.openxmlformats-officedocument.presentationml.slide+xml"/>
  <Override PartName="/ppt/theme/theme1.xml" ContentType="application/vnd.openxmlformats-officedocument.theme+xml"/>
  <Override PartName="/ppt/notesSlides/notesSlide74.xml" ContentType="application/vnd.openxmlformats-officedocument.presentationml.notesSlide+xml"/>
  <Override PartName="/ppt/notesSlides/notesSlide2.xml" ContentType="application/vnd.openxmlformats-officedocument.presentationml.notesSlide+xml"/>
  <Override PartName="/ppt/slides/slide75.xml" ContentType="application/vnd.openxmlformats-officedocument.presentationml.slide+xml"/>
  <Override PartName="/ppt/notesSlides/notesSlide83.xml" ContentType="application/vnd.openxmlformats-officedocument.presentationml.notesSlide+xml"/>
  <Override PartName="/ppt/slides/slide85.xml" ContentType="application/vnd.openxmlformats-officedocument.presentationml.slide+xml"/>
  <Override PartName="/ppt/notesSlides/notesSlide93.xml" ContentType="application/vnd.openxmlformats-officedocument.presentationml.notesSlide+xml"/>
  <Override PartName="/ppt/slides/slide95.xml" ContentType="application/vnd.openxmlformats-officedocument.presentationml.slide+xml"/>
  <Default Extension="jpeg" ContentType="image/jpeg"/>
  <Override PartName="/ppt/notesSlides/notesSlide11.xml" ContentType="application/vnd.openxmlformats-officedocument.presentationml.notesSlide+xml"/>
  <Override PartName="/ppt/slides/slide13.xml" ContentType="application/vnd.openxmlformats-officedocument.presentationml.slide+xml"/>
  <Override PartName="/ppt/notesSlides/notesSlide89.xml" ContentType="application/vnd.openxmlformats-officedocument.presentationml.notesSlide+xml"/>
  <Override PartName="/ppt/notesSlides/notesSlide21.xml" ContentType="application/vnd.openxmlformats-officedocument.presentationml.notesSlide+xml"/>
  <Override PartName="/ppt/slides/slide23.xml" ContentType="application/vnd.openxmlformats-officedocument.presentationml.slide+xml"/>
  <Override PartName="/ppt/notesSlides/notesSlide99.xml" ContentType="application/vnd.openxmlformats-officedocument.presentationml.notesSlide+xml"/>
  <Override PartName="/ppt/notesSlides/notesSlide31.xml" ContentType="application/vnd.openxmlformats-officedocument.presentationml.notesSlide+xml"/>
  <Override PartName="/ppt/slides/slide32.xml" ContentType="application/vnd.openxmlformats-officedocument.presentationml.slide+xml"/>
  <Override PartName="/ppt/slides/slide4.xml" ContentType="application/vnd.openxmlformats-officedocument.presentationml.slide+xml"/>
  <Override PartName="/ppt/notesSlides/notesSlide40.xml" ContentType="application/vnd.openxmlformats-officedocument.presentationml.notesSlide+xml"/>
  <Override PartName="/ppt/slideLayouts/slideLayout5.xml" ContentType="application/vnd.openxmlformats-officedocument.presentationml.slideLayout+xml"/>
  <Override PartName="/ppt/slides/slide42.xml" ContentType="application/vnd.openxmlformats-officedocument.presentationml.slide+xml"/>
  <Override PartName="/ppt/notesSlides/notesSlide17.xml" ContentType="application/vnd.openxmlformats-officedocument.presentationml.notesSlide+xml"/>
  <Override PartName="/ppt/notesSlides/notesSlide50.xml" ContentType="application/vnd.openxmlformats-officedocument.presentationml.notesSlide+xml"/>
  <Override PartName="/ppt/slides/slide51.xml" ContentType="application/vnd.openxmlformats-officedocument.presentationml.slide+xml"/>
  <Override PartName="/ppt/slides/slide19.xml" ContentType="application/vnd.openxmlformats-officedocument.presentationml.slide+xml"/>
  <Override PartName="/ppt/notesSlides/notesSlide27.xml" ContentType="application/vnd.openxmlformats-officedocument.presentationml.notesSlide+xml"/>
  <Override PartName="/ppt/slideLayouts/slideLayout10.xml" ContentType="application/vnd.openxmlformats-officedocument.presentationml.slideLayout+xml"/>
  <Override PartName="/ppt/slides/slide61.xml" ContentType="application/vnd.openxmlformats-officedocument.presentationml.slide+xml"/>
  <Override PartName="/ppt/slides/slide29.xml" ContentType="application/vnd.openxmlformats-officedocument.presentationml.slide+xml"/>
  <Override PartName="/ppt/notesSlides/notesSlide36.xml" ContentType="application/vnd.openxmlformats-officedocument.presentationml.notesSlide+xml"/>
  <Override PartName="/ppt/slides/slide38.xml" ContentType="application/vnd.openxmlformats-officedocument.presentationml.slide+xml"/>
  <Override PartName="/ppt/slides/slide71.xml" ContentType="application/vnd.openxmlformats-officedocument.presentationml.slide+xml"/>
  <Override PartName="/ppt/notesSlides/notesSlide46.xml" ContentType="application/vnd.openxmlformats-officedocument.presentationml.notesSlide+xml"/>
  <Override PartName="/ppt/slides/slide80.xml" ContentType="application/vnd.openxmlformats-officedocument.presentationml.slide+xml"/>
  <Override PartName="/ppt/slides/slide48.xml" ContentType="application/vnd.openxmlformats-officedocument.presentationml.slide+xml"/>
  <Override PartName="/ppt/notesSlides/notesSlide56.xml" ContentType="application/vnd.openxmlformats-officedocument.presentationml.notesSlide+xml"/>
  <Override PartName="/ppt/slides/slide57.xml" ContentType="application/vnd.openxmlformats-officedocument.presentationml.slide+xml"/>
  <Override PartName="/ppt/slides/slide90.xml" ContentType="application/vnd.openxmlformats-officedocument.presentationml.slide+xml"/>
  <Override PartName="/ppt/notesSlides/notesSlide65.xml" ContentType="application/vnd.openxmlformats-officedocument.presentationml.notesSlide+xml"/>
  <Override PartName="/ppt/slides/slide67.xml" ContentType="application/vnd.openxmlformats-officedocument.presentationml.slide+xml"/>
  <Override PartName="/ppt/theme/theme2.xml" ContentType="application/vnd.openxmlformats-officedocument.theme+xml"/>
  <Override PartName="/ppt/notesSlides/notesSlide75.xml" ContentType="application/vnd.openxmlformats-officedocument.presentationml.notesSlide+xml"/>
  <Override PartName="/ppt/notesSlides/notesSlide3.xml" ContentType="application/vnd.openxmlformats-officedocument.presentationml.notesSlide+xml"/>
  <Override PartName="/ppt/slides/slide76.xml" ContentType="application/vnd.openxmlformats-officedocument.presentationml.slide+xml"/>
  <Override PartName="/ppt/notesSlides/notesSlide84.xml" ContentType="application/vnd.openxmlformats-officedocument.presentationml.notesSlide+xml"/>
  <Override PartName="/ppt/slides/slide86.xml" ContentType="application/vnd.openxmlformats-officedocument.presentationml.slide+xml"/>
  <Override PartName="/ppt/notesSlides/notesSlide94.xml" ContentType="application/vnd.openxmlformats-officedocument.presentationml.notesSlide+xml"/>
  <Override PartName="/ppt/notesSlides/notesSlide8.xml" ContentType="application/vnd.openxmlformats-officedocument.presentationml.notesSlide+xml"/>
  <Override PartName="/ppt/notesSlides/notesSlide12.xml" ContentType="application/vnd.openxmlformats-officedocument.presentationml.notesSlide+xml"/>
  <Override PartName="/ppt/slides/slide14.xml" ContentType="application/vnd.openxmlformats-officedocument.presentationml.slide+xml"/>
  <Override PartName="/ppt/notesSlides/notesSlide22.xml" ContentType="application/vnd.openxmlformats-officedocument.presentationml.notesSlide+xml"/>
  <Override PartName="/ppt/slides/slide24.xml" ContentType="application/vnd.openxmlformats-officedocument.presentationml.slide+xml"/>
  <Default Extension="bin" ContentType="application/vnd.openxmlformats-officedocument.presentationml.printerSettings"/>
  <Override PartName="/ppt/notesSlides/notesSlide32.xml" ContentType="application/vnd.openxmlformats-officedocument.presentationml.notesSlide+xml"/>
  <Override PartName="/ppt/slides/slide33.xml" ContentType="application/vnd.openxmlformats-officedocument.presentationml.slide+xml"/>
  <Override PartName="/ppt/slides/slide5.xml" ContentType="application/vnd.openxmlformats-officedocument.presentationml.slide+xml"/>
  <Default Extension="xml" ContentType="application/xml"/>
  <Override PartName="/ppt/slideLayouts/slideLayout6.xml" ContentType="application/vnd.openxmlformats-officedocument.presentationml.slideLayout+xml"/>
  <Override PartName="/ppt/tableStyles.xml" ContentType="application/vnd.openxmlformats-officedocument.presentationml.tableStyles+xml"/>
  <Override PartName="/ppt/slides/slide43.xml" ContentType="application/vnd.openxmlformats-officedocument.presentationml.slide+xml"/>
  <Override PartName="/ppt/notesSlides/notesSlide41.xml" ContentType="application/vnd.openxmlformats-officedocument.presentationml.notesSlide+xml"/>
  <Override PartName="/ppt/notesSlides/notesSlide18.xml" ContentType="application/vnd.openxmlformats-officedocument.presentationml.notesSlide+xml"/>
  <Override PartName="/ppt/notesSlides/notesSlide51.xml" ContentType="application/vnd.openxmlformats-officedocument.presentationml.notesSlide+xml"/>
  <Override PartName="/ppt/slides/slide52.xml" ContentType="application/vnd.openxmlformats-officedocument.presentationml.slide+xml"/>
  <Override PartName="/ppt/notesSlides/notesSlide60.xml" ContentType="application/vnd.openxmlformats-officedocument.presentationml.notesSlide+xml"/>
  <Override PartName="/ppt/notesSlides/notesSlide28.xml" ContentType="application/vnd.openxmlformats-officedocument.presentationml.notesSlide+xml"/>
  <Override PartName="/ppt/slideLayouts/slideLayout11.xml" ContentType="application/vnd.openxmlformats-officedocument.presentationml.slideLayout+xml"/>
  <Override PartName="/ppt/slides/slide62.xml" ContentType="application/vnd.openxmlformats-officedocument.presentationml.slide+xml"/>
  <Override PartName="/ppt/notesSlides/notesSlide37.xml" ContentType="application/vnd.openxmlformats-officedocument.presentationml.notesSlide+xml"/>
  <Override PartName="/ppt/notesSlides/notesSlide70.xml" ContentType="application/vnd.openxmlformats-officedocument.presentationml.notesSlide+xml"/>
  <Override PartName="/docProps/app.xml" ContentType="application/vnd.openxmlformats-officedocument.extended-properties+xml"/>
  <Override PartName="/ppt/slides/slide39.xml" ContentType="application/vnd.openxmlformats-officedocument.presentationml.slide+xml"/>
  <Override PartName="/ppt/notesSlides/notesSlide47.xml" ContentType="application/vnd.openxmlformats-officedocument.presentationml.notesSlide+xml"/>
  <Override PartName="/ppt/slides/slide81.xml" ContentType="application/vnd.openxmlformats-officedocument.presentationml.slide+xml"/>
  <Override PartName="/ppt/slides/slide49.xml" ContentType="application/vnd.openxmlformats-officedocument.presentationml.slide+xml"/>
  <Override PartName="/ppt/notesSlides/notesSlide57.xml" ContentType="application/vnd.openxmlformats-officedocument.presentationml.notesSlide+xml"/>
  <Override PartName="/ppt/slides/slide58.xml" ContentType="application/vnd.openxmlformats-officedocument.presentationml.slide+xml"/>
  <Override PartName="/ppt/slides/slide91.xml" ContentType="application/vnd.openxmlformats-officedocument.presentationml.slide+xml"/>
  <Override PartName="/ppt/notesSlides/notesSlide66.xml" ContentType="application/vnd.openxmlformats-officedocument.presentationml.notesSlide+xml"/>
  <Override PartName="/docProps/core.xml" ContentType="application/vnd.openxmlformats-package.core-properties+xml"/>
  <Override PartName="/ppt/slides/slide68.xml" ContentType="application/vnd.openxmlformats-officedocument.presentationml.slide+xml"/>
  <Override PartName="/ppt/notesSlides/notesSlide76.xml" ContentType="application/vnd.openxmlformats-officedocument.presentationml.notesSlide+xml"/>
  <Override PartName="/ppt/notesSlides/notesSlide4.xml" ContentType="application/vnd.openxmlformats-officedocument.presentationml.notesSlide+xml"/>
  <Override PartName="/ppt/slides/slide77.xml" ContentType="application/vnd.openxmlformats-officedocument.presentationml.slide+xml"/>
  <Override PartName="/ppt/notesSlides/notesSlide85.xml" ContentType="application/vnd.openxmlformats-officedocument.presentationml.notesSlide+xml"/>
  <Override PartName="/ppt/slides/slide87.xml" ContentType="application/vnd.openxmlformats-officedocument.presentationml.slide+xml"/>
  <Override PartName="/ppt/notesSlides/notesSlide95.xml" ContentType="application/vnd.openxmlformats-officedocument.presentationml.notesSlide+xml"/>
  <Override PartName="/ppt/slides/slide96.xml" ContentType="application/vnd.openxmlformats-officedocument.presentationml.slide+xml"/>
  <Override PartName="/ppt/slideLayouts/slideLayout1.xml" ContentType="application/vnd.openxmlformats-officedocument.presentationml.slideLayout+xml"/>
  <Override PartName="/ppt/notesSlides/notesSlide9.xml" ContentType="application/vnd.openxmlformats-officedocument.presentationml.notesSlide+xml"/>
  <Override PartName="/ppt/notesSlides/notesSlide13.xml" ContentType="application/vnd.openxmlformats-officedocument.presentationml.notesSlide+xml"/>
  <Override PartName="/ppt/slides/slide15.xml" ContentType="application/vnd.openxmlformats-officedocument.presentationml.slide+xml"/>
  <Override PartName="/ppt/notesSlides/notesSlide23.xml" ContentType="application/vnd.openxmlformats-officedocument.presentationml.notesSlide+xml"/>
  <Override PartName="/ppt/slides/slide25.xml" ContentType="application/vnd.openxmlformats-officedocument.presentationml.slide+xml"/>
  <Override PartName="/ppt/notesSlides/notesSlide33.xml" ContentType="application/vnd.openxmlformats-officedocument.presentationml.notesSlide+xml"/>
  <Override PartName="/ppt/slides/slide34.xml" ContentType="application/vnd.openxmlformats-officedocument.presentationml.slide+xml"/>
  <Override PartName="/ppt/slides/slide6.xml" ContentType="application/vnd.openxmlformats-officedocument.presentationml.slide+xml"/>
  <Default Extension="png" ContentType="image/png"/>
  <Override PartName="/ppt/slideLayouts/slideLayout7.xml" ContentType="application/vnd.openxmlformats-officedocument.presentationml.slideLayout+xml"/>
  <Override PartName="/ppt/notesSlides/notesSlide42.xml" ContentType="application/vnd.openxmlformats-officedocument.presentationml.notesSlide+xml"/>
  <Override PartName="/ppt/slides/slide44.xml" ContentType="application/vnd.openxmlformats-officedocument.presentationml.slide+xml"/>
  <Override PartName="/ppt/notesSlides/notesSlide19.xml" ContentType="application/vnd.openxmlformats-officedocument.presentationml.notesSlide+xml"/>
  <Override PartName="/ppt/notesSlides/notesSlide52.xml" ContentType="application/vnd.openxmlformats-officedocument.presentationml.notesSlide+xml"/>
  <Override PartName="/ppt/slides/slide53.xml" ContentType="application/vnd.openxmlformats-officedocument.presentationml.slide+xml"/>
  <Override PartName="/ppt/notesSlides/notesSlide61.xml" ContentType="application/vnd.openxmlformats-officedocument.presentationml.notesSlide+xml"/>
  <Override PartName="/ppt/notesSlides/notesSlide29.xml" ContentType="application/vnd.openxmlformats-officedocument.presentationml.notesSlide+xml"/>
  <Override PartName="/ppt/slideLayouts/slideLayout12.xml" ContentType="application/vnd.openxmlformats-officedocument.presentationml.slideLayout+xml"/>
  <Override PartName="/ppt/slides/slide63.xml" ContentType="application/vnd.openxmlformats-officedocument.presentationml.slide+xml"/>
  <Override PartName="/ppt/notesSlides/notesSlide38.xml" ContentType="application/vnd.openxmlformats-officedocument.presentationml.notesSlide+xml"/>
  <Override PartName="/ppt/notesSlides/notesSlide71.xml" ContentType="application/vnd.openxmlformats-officedocument.presentationml.notesSlide+xml"/>
  <Override PartName="/ppt/slides/slide72.xml" ContentType="application/vnd.openxmlformats-officedocument.presentationml.slide+xml"/>
  <Override PartName="/ppt/notesSlides/notesSlide80.xml" ContentType="application/vnd.openxmlformats-officedocument.presentationml.notesSlide+xml"/>
  <Override PartName="/ppt/notesSlides/notesSlide48.xml" ContentType="application/vnd.openxmlformats-officedocument.presentationml.notesSlide+xml"/>
  <Override PartName="/ppt/slides/slide82.xml" ContentType="application/vnd.openxmlformats-officedocument.presentationml.slide+xml"/>
  <Override PartName="/ppt/notesSlides/notesSlide90.xml" ContentType="application/vnd.openxmlformats-officedocument.presentationml.notesSlide+xml"/>
  <Override PartName="/ppt/notesSlides/notesSlide58.xml" ContentType="application/vnd.openxmlformats-officedocument.presentationml.notesSlide+xml"/>
  <Override PartName="/ppt/slides/slide92.xml" ContentType="application/vnd.openxmlformats-officedocument.presentationml.slide+xml"/>
  <Override PartName="/ppt/slides/slide59.xml" ContentType="application/vnd.openxmlformats-officedocument.presentationml.slide+xml"/>
  <Override PartName="/ppt/notesSlides/notesSlide67.xml" ContentType="application/vnd.openxmlformats-officedocument.presentationml.notesSlide+xml"/>
  <Override PartName="/ppt/slides/slide69.xml" ContentType="application/vnd.openxmlformats-officedocument.presentationml.slide+xml"/>
  <Override PartName="/ppt/notesSlides/notesSlide77.xml" ContentType="application/vnd.openxmlformats-officedocument.presentationml.notesSlide+xml"/>
  <Override PartName="/ppt/notesSlides/notesSlide5.xml" ContentType="application/vnd.openxmlformats-officedocument.presentationml.notesSlide+xml"/>
  <Override PartName="/ppt/slides/slide78.xml" ContentType="application/vnd.openxmlformats-officedocument.presentationml.slide+xml"/>
  <Override PartName="/ppt/slides/slide10.xml" ContentType="application/vnd.openxmlformats-officedocument.presentationml.slide+xml"/>
  <Override PartName="/ppt/notesSlides/notesSlide86.xml" ContentType="application/vnd.openxmlformats-officedocument.presentationml.notesSlide+xml"/>
  <Override PartName="/ppt/slides/slide88.xml" ContentType="application/vnd.openxmlformats-officedocument.presentationml.slide+xml"/>
  <Override PartName="/ppt/slides/slide20.xml" ContentType="application/vnd.openxmlformats-officedocument.presentationml.slide+xml"/>
  <Override PartName="/ppt/notesSlides/notesSlide96.xml" ContentType="application/vnd.openxmlformats-officedocument.presentationml.notesSlide+xml"/>
  <Override PartName="/ppt/slides/slide97.xml" ContentType="application/vnd.openxmlformats-officedocument.presentationml.slide+xml"/>
  <Override PartName="/ppt/slides/slide1.xml" ContentType="application/vnd.openxmlformats-officedocument.presentationml.slide+xml"/>
  <Override PartName="/ppt/slideLayouts/slideLayout2.xml" ContentType="application/vnd.openxmlformats-officedocument.presentationml.slideLayout+xml"/>
  <Override PartName="/ppt/notesSlides/notesSlide14.xml" ContentType="application/vnd.openxmlformats-officedocument.presentationml.notesSlide+xml"/>
  <Override PartName="/ppt/slides/slide16.xml" ContentType="application/vnd.openxmlformats-officedocument.presentationml.slide+xml"/>
  <Override PartName="/ppt/notesSlides/notesSlide24.xml" ContentType="application/vnd.openxmlformats-officedocument.presentationml.notesSlide+xml"/>
  <Override PartName="/ppt/viewProps.xml" ContentType="application/vnd.openxmlformats-officedocument.presentationml.viewProps+xml"/>
  <Default Extension="rels" ContentType="application/vnd.openxmlformats-package.relationships+xml"/>
  <Override PartName="/ppt/slides/slide26.xml" ContentType="application/vnd.openxmlformats-officedocument.presentationml.slide+xml"/>
  <Override PartName="/ppt/notesSlides/notesSlide34.xml" ContentType="application/vnd.openxmlformats-officedocument.presentationml.notesSlide+xml"/>
  <Override PartName="/ppt/slides/slide35.xml" ContentType="application/vnd.openxmlformats-officedocument.presentationml.slide+xml"/>
  <Override PartName="/ppt/slides/slide7.xml" ContentType="application/vnd.openxmlformats-officedocument.presentationml.slide+xml"/>
  <Override PartName="/ppt/notesSlides/notesSlide43.xml" ContentType="application/vnd.openxmlformats-officedocument.presentationml.notesSlide+xml"/>
  <Override PartName="/ppt/slideLayouts/slideLayout8.xml" ContentType="application/vnd.openxmlformats-officedocument.presentationml.slideLayout+xml"/>
  <Override PartName="/ppt/slides/slide45.xml" ContentType="application/vnd.openxmlformats-officedocument.presentationml.slide+xml"/>
  <Override PartName="/ppt/notesSlides/notesSlide53.xml" ContentType="application/vnd.openxmlformats-officedocument.presentationml.notesSlide+xml"/>
  <Override PartName="/ppt/slides/slide54.xml" ContentType="application/vnd.openxmlformats-officedocument.presentationml.slide+xml"/>
  <Override PartName="/ppt/notesSlides/notesSlide62.xml" ContentType="application/vnd.openxmlformats-officedocument.presentationml.notesSlide+xml"/>
  <Override PartName="/ppt/slides/slide64.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72.xml" ContentType="application/vnd.openxmlformats-officedocument.presentationml.notesSlide+xml"/>
  <Override PartName="/ppt/slides/slide73.xml" ContentType="application/vnd.openxmlformats-officedocument.presentationml.slide+xml"/>
  <Override PartName="/ppt/notesSlides/notesSlide81.xml" ContentType="application/vnd.openxmlformats-officedocument.presentationml.notesSlide+xml"/>
  <Override PartName="/ppt/presentation.xml" ContentType="application/vnd.openxmlformats-officedocument.presentationml.presentation.main+xml"/>
  <Override PartName="/ppt/notesSlides/notesSlide49.xml" ContentType="application/vnd.openxmlformats-officedocument.presentationml.notesSlide+xml"/>
  <Override PartName="/ppt/slides/slide83.xml" ContentType="application/vnd.openxmlformats-officedocument.presentationml.slide+xml"/>
  <Override PartName="/ppt/notesSlides/notesSlide91.xml" ContentType="application/vnd.openxmlformats-officedocument.presentationml.notesSlide+xml"/>
  <Override PartName="/ppt/notesSlides/notesSlide59.xml" ContentType="application/vnd.openxmlformats-officedocument.presentationml.notesSlide+xml"/>
  <Override PartName="/ppt/slides/slide93.xml" ContentType="application/vnd.openxmlformats-officedocument.presentationml.slide+xml"/>
  <Override PartName="/ppt/notesSlides/notesSlide68.xml" ContentType="application/vnd.openxmlformats-officedocument.presentationml.notesSlide+xml"/>
  <Override PartName="/ppt/notesSlides/notesSlide78.xml" ContentType="application/vnd.openxmlformats-officedocument.presentationml.notesSlide+xml"/>
  <Override PartName="/ppt/notesSlides/notesSlide6.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87.xml" ContentType="application/vnd.openxmlformats-officedocument.presentationml.notesSlide+xml"/>
  <Override PartName="/ppt/slides/slide89.xml" ContentType="application/vnd.openxmlformats-officedocument.presentationml.slide+xml"/>
  <Override PartName="/ppt/slides/slide21.xml" ContentType="application/vnd.openxmlformats-officedocument.presentationml.slide+xml"/>
  <Override PartName="/ppt/notesSlides/notesSlide97.xml" ContentType="application/vnd.openxmlformats-officedocument.presentationml.notesSlide+xml"/>
  <Override PartName="/ppt/slides/slide98.xml" ContentType="application/vnd.openxmlformats-officedocument.presentationml.slide+xml"/>
  <Override PartName="/ppt/slides/slide30.xml" ContentType="application/vnd.openxmlformats-officedocument.presentationml.slide+xml"/>
  <Override PartName="/ppt/slides/slide2.xml" ContentType="application/vnd.openxmlformats-officedocument.presentationml.slide+xml"/>
  <Override PartName="/ppt/slideLayouts/slideLayout3.xml" ContentType="application/vnd.openxmlformats-officedocument.presentationml.slideLayout+xml"/>
  <Override PartName="/ppt/slides/slide40.xml" ContentType="application/vnd.openxmlformats-officedocument.presentationml.slide+xml"/>
  <Override PartName="/ppt/notesSlides/notesSlide15.xml" ContentType="application/vnd.openxmlformats-officedocument.presentationml.notesSlide+xml"/>
  <Override PartName="/ppt/slides/slide17.xml" ContentType="application/vnd.openxmlformats-officedocument.presentationml.slide+xml"/>
  <Override PartName="/ppt/notesSlides/notesSlide25.xml" ContentType="application/vnd.openxmlformats-officedocument.presentationml.notesSlide+xml"/>
  <Override PartName="/ppt/slides/slide27.xml" ContentType="application/vnd.openxmlformats-officedocument.presentationml.slide+xml"/>
  <Override PartName="/ppt/notesSlides/notesSlide35.xml" ContentType="application/vnd.openxmlformats-officedocument.presentationml.notesSlide+xml"/>
  <Override PartName="/ppt/slides/slide36.xml" ContentType="application/vnd.openxmlformats-officedocument.presentationml.slide+xml"/>
  <Override PartName="/ppt/slides/slide8.xml" ContentType="application/vnd.openxmlformats-officedocument.presentationml.slide+xml"/>
  <Override PartName="/ppt/notesSlides/notesSlide44.xml" ContentType="application/vnd.openxmlformats-officedocument.presentationml.notesSlide+xml"/>
  <Override PartName="/ppt/slideLayouts/slideLayout9.xml" ContentType="application/vnd.openxmlformats-officedocument.presentationml.slideLayout+xml"/>
  <Override PartName="/ppt/slides/slide46.xml" ContentType="application/vnd.openxmlformats-officedocument.presentationml.slide+xml"/>
  <Override PartName="/ppt/notesSlides/notesSlide54.xml" ContentType="application/vnd.openxmlformats-officedocument.presentationml.notesSlide+xml"/>
  <Override PartName="/ppt/slides/slide55.xml" ContentType="application/vnd.openxmlformats-officedocument.presentationml.slide+xml"/>
  <Override PartName="/ppt/notesSlides/notesSlide63.xml" ContentType="application/vnd.openxmlformats-officedocument.presentationml.notesSlide+xml"/>
  <Override PartName="/ppt/slides/slide65.xml" ContentType="application/vnd.openxmlformats-officedocument.presentationml.slide+xml"/>
  <Override PartName="/ppt/notesSlides/notesSlide73.xml" ContentType="application/vnd.openxmlformats-officedocument.presentationml.notesSlide+xml"/>
  <Override PartName="/ppt/notesSlides/notesSlide1.xml" ContentType="application/vnd.openxmlformats-officedocument.presentationml.notesSlide+xml"/>
  <Override PartName="/ppt/slides/slide74.xml" ContentType="application/vnd.openxmlformats-officedocument.presentationml.slide+xml"/>
  <Override PartName="/ppt/notesSlides/notesSlide82.xml" ContentType="application/vnd.openxmlformats-officedocument.presentationml.notesSlide+xml"/>
  <Override PartName="/ppt/slides/slide84.xml" ContentType="application/vnd.openxmlformats-officedocument.presentationml.slide+xml"/>
  <Override PartName="/ppt/notesSlides/notesSlide92.xml" ContentType="application/vnd.openxmlformats-officedocument.presentationml.notesSlide+xml"/>
  <Override PartName="/ppt/slides/slide94.xml" ContentType="application/vnd.openxmlformats-officedocument.presentationml.slide+xml"/>
  <Override PartName="/ppt/notesSlides/notesSlide69.xml" ContentType="application/vnd.openxmlformats-officedocument.presentationml.notesSlide+xml"/>
  <Override PartName="/ppt/notesSlides/notesSlide79.xml" ContentType="application/vnd.openxmlformats-officedocument.presentationml.notesSlide+xml"/>
  <Override PartName="/ppt/notesSlides/notesSlide7.xml" ContentType="application/vnd.openxmlformats-officedocument.presentationml.notesSlide+xml"/>
  <Override PartName="/ppt/slides/slide12.xml" ContentType="application/vnd.openxmlformats-officedocument.presentationml.slide+xml"/>
  <Override PartName="/ppt/notesSlides/notesSlide88.xml" ContentType="application/vnd.openxmlformats-officedocument.presentationml.notesSlide+xml"/>
  <Override PartName="/ppt/notesSlides/notesSlide20.xml" ContentType="application/vnd.openxmlformats-officedocument.presentationml.notesSlide+xml"/>
  <Override PartName="/ppt/slides/slide22.xml" ContentType="application/vnd.openxmlformats-officedocument.presentationml.slide+xml"/>
  <Override PartName="/ppt/notesSlides/notesSlide98.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slides/slide31.xml" ContentType="application/vnd.openxmlformats-officedocument.presentationml.slide+xml"/>
  <Override PartName="/ppt/slides/slide3.xml" ContentType="application/vnd.openxmlformats-officedocument.presentationml.slide+xml"/>
  <Override PartName="/ppt/slideLayouts/slideLayout4.xml" ContentType="application/vnd.openxmlformats-officedocument.presentationml.slideLayout+xml"/>
  <Override PartName="/ppt/slideMasters/slideMaster1.xml" ContentType="application/vnd.openxmlformats-officedocument.presentationml.slideMaster+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4050" r:id="rId1"/>
  </p:sldMasterIdLst>
  <p:notesMasterIdLst>
    <p:notesMasterId r:id="rId101"/>
  </p:notesMasterIdLst>
  <p:sldIdLst>
    <p:sldId id="256" r:id="rId2"/>
    <p:sldId id="535" r:id="rId3"/>
    <p:sldId id="536" r:id="rId4"/>
    <p:sldId id="537" r:id="rId5"/>
    <p:sldId id="538" r:id="rId6"/>
    <p:sldId id="539" r:id="rId7"/>
    <p:sldId id="540" r:id="rId8"/>
    <p:sldId id="541" r:id="rId9"/>
    <p:sldId id="542" r:id="rId10"/>
    <p:sldId id="543" r:id="rId11"/>
    <p:sldId id="544" r:id="rId12"/>
    <p:sldId id="545" r:id="rId13"/>
    <p:sldId id="546" r:id="rId14"/>
    <p:sldId id="547" r:id="rId15"/>
    <p:sldId id="548" r:id="rId16"/>
    <p:sldId id="549" r:id="rId17"/>
    <p:sldId id="550" r:id="rId18"/>
    <p:sldId id="551" r:id="rId19"/>
    <p:sldId id="552" r:id="rId20"/>
    <p:sldId id="553" r:id="rId21"/>
    <p:sldId id="614" r:id="rId22"/>
    <p:sldId id="554" r:id="rId23"/>
    <p:sldId id="615" r:id="rId24"/>
    <p:sldId id="555" r:id="rId25"/>
    <p:sldId id="556" r:id="rId26"/>
    <p:sldId id="557" r:id="rId27"/>
    <p:sldId id="558" r:id="rId28"/>
    <p:sldId id="559" r:id="rId29"/>
    <p:sldId id="560" r:id="rId30"/>
    <p:sldId id="561" r:id="rId31"/>
    <p:sldId id="616" r:id="rId32"/>
    <p:sldId id="562" r:id="rId33"/>
    <p:sldId id="563" r:id="rId34"/>
    <p:sldId id="564" r:id="rId35"/>
    <p:sldId id="565" r:id="rId36"/>
    <p:sldId id="566" r:id="rId37"/>
    <p:sldId id="567" r:id="rId38"/>
    <p:sldId id="568" r:id="rId39"/>
    <p:sldId id="569" r:id="rId40"/>
    <p:sldId id="570" r:id="rId41"/>
    <p:sldId id="571" r:id="rId42"/>
    <p:sldId id="572" r:id="rId43"/>
    <p:sldId id="617" r:id="rId44"/>
    <p:sldId id="573" r:id="rId45"/>
    <p:sldId id="618" r:id="rId46"/>
    <p:sldId id="574" r:id="rId47"/>
    <p:sldId id="575" r:id="rId48"/>
    <p:sldId id="576" r:id="rId49"/>
    <p:sldId id="577" r:id="rId50"/>
    <p:sldId id="578" r:id="rId51"/>
    <p:sldId id="579" r:id="rId52"/>
    <p:sldId id="580" r:id="rId53"/>
    <p:sldId id="581" r:id="rId54"/>
    <p:sldId id="582" r:id="rId55"/>
    <p:sldId id="584" r:id="rId56"/>
    <p:sldId id="585" r:id="rId57"/>
    <p:sldId id="586" r:id="rId58"/>
    <p:sldId id="587" r:id="rId59"/>
    <p:sldId id="588" r:id="rId60"/>
    <p:sldId id="589" r:id="rId61"/>
    <p:sldId id="590" r:id="rId62"/>
    <p:sldId id="591" r:id="rId63"/>
    <p:sldId id="592" r:id="rId64"/>
    <p:sldId id="593" r:id="rId65"/>
    <p:sldId id="594" r:id="rId66"/>
    <p:sldId id="595" r:id="rId67"/>
    <p:sldId id="596" r:id="rId68"/>
    <p:sldId id="597" r:id="rId69"/>
    <p:sldId id="598" r:id="rId70"/>
    <p:sldId id="599" r:id="rId71"/>
    <p:sldId id="600" r:id="rId72"/>
    <p:sldId id="601" r:id="rId73"/>
    <p:sldId id="602" r:id="rId74"/>
    <p:sldId id="603" r:id="rId75"/>
    <p:sldId id="604" r:id="rId76"/>
    <p:sldId id="605" r:id="rId77"/>
    <p:sldId id="606" r:id="rId78"/>
    <p:sldId id="607" r:id="rId79"/>
    <p:sldId id="620" r:id="rId80"/>
    <p:sldId id="619" r:id="rId81"/>
    <p:sldId id="608" r:id="rId82"/>
    <p:sldId id="609" r:id="rId83"/>
    <p:sldId id="625" r:id="rId84"/>
    <p:sldId id="624" r:id="rId85"/>
    <p:sldId id="623" r:id="rId86"/>
    <p:sldId id="622" r:id="rId87"/>
    <p:sldId id="628" r:id="rId88"/>
    <p:sldId id="627" r:id="rId89"/>
    <p:sldId id="626" r:id="rId90"/>
    <p:sldId id="621" r:id="rId91"/>
    <p:sldId id="610" r:id="rId92"/>
    <p:sldId id="631" r:id="rId93"/>
    <p:sldId id="630" r:id="rId94"/>
    <p:sldId id="632" r:id="rId95"/>
    <p:sldId id="633" r:id="rId96"/>
    <p:sldId id="629" r:id="rId97"/>
    <p:sldId id="611" r:id="rId98"/>
    <p:sldId id="612" r:id="rId99"/>
    <p:sldId id="613" r:id="rId100"/>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1pPr>
    <a:lvl2pPr marL="4572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000066"/>
    <a:srgbClr val="0000CC"/>
    <a:srgbClr val="0000FF"/>
    <a:srgbClr val="DECDCB"/>
  </p:clrMru>
  <p:extLst>
    <p:ext uri="{E76CE94A-603C-4142-B9EB-6D1370010A27}">
      <p14:discardImageEditData xmlns:p14="http://schemas.microsoft.com/office/powerpoint/2010/main" xmlns:p="http://schemas.openxmlformats.org/presentationml/2006/main" xmlns:r="http://schemas.openxmlformats.org/officeDocument/2006/relationships" xmlns:a="http://schemas.openxmlformats.org/drawingml/2006/main" xmlns="" val="0"/>
    </p:ext>
    <p:ext uri="{D31A062A-798A-4329-ABDD-BBA856620510}">
      <p14:defaultImageDpi xmlns:p14="http://schemas.microsoft.com/office/powerpoint/2010/main" xmlns:p="http://schemas.openxmlformats.org/presentationml/2006/main" xmlns:r="http://schemas.openxmlformats.org/officeDocument/2006/relationships" xmlns:a="http://schemas.openxmlformats.org/drawingml/2006/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8858" autoAdjust="0"/>
    <p:restoredTop sz="90603" autoAdjust="0"/>
  </p:normalViewPr>
  <p:slideViewPr>
    <p:cSldViewPr>
      <p:cViewPr>
        <p:scale>
          <a:sx n="125" d="100"/>
          <a:sy n="125" d="100"/>
        </p:scale>
        <p:origin x="-784" y="-560"/>
      </p:cViewPr>
      <p:guideLst>
        <p:guide orient="horz" pos="1008"/>
        <p:guide pos="288"/>
        <p:guide pos="5424"/>
        <p:guide pos="300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103" d="100"/>
          <a:sy n="103" d="100"/>
        </p:scale>
        <p:origin x="-2576" y="-9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01" Type="http://schemas.openxmlformats.org/officeDocument/2006/relationships/notesMaster" Target="notesMasters/notesMaster1.xml"/><Relationship Id="rId102" Type="http://schemas.openxmlformats.org/officeDocument/2006/relationships/printerSettings" Target="printerSettings/printerSettings1.bin"/><Relationship Id="rId103" Type="http://schemas.openxmlformats.org/officeDocument/2006/relationships/presProps" Target="presProps.xml"/><Relationship Id="rId104" Type="http://schemas.openxmlformats.org/officeDocument/2006/relationships/viewProps" Target="viewProps.xml"/><Relationship Id="rId105" Type="http://schemas.openxmlformats.org/officeDocument/2006/relationships/theme" Target="theme/theme1.xml"/><Relationship Id="rId106"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00" Type="http://schemas.openxmlformats.org/officeDocument/2006/relationships/slide" Target="slides/slide99.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mn-ea"/>
                <a:cs typeface="+mn-cs"/>
              </a:defRPr>
            </a:lvl1pPr>
          </a:lstStyle>
          <a:p>
            <a:pPr>
              <a:defRPr/>
            </a:pPr>
            <a:fld id="{55E7B7C3-1AA1-4051-9F57-4061A42424A6}" type="datetimeFigureOut">
              <a:rPr lang="en-US"/>
              <a:pPr>
                <a:defRPr/>
              </a:pPr>
              <a:t>8/26/11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mn-ea"/>
                <a:cs typeface="+mn-cs"/>
              </a:defRPr>
            </a:lvl1pPr>
          </a:lstStyle>
          <a:p>
            <a:pPr>
              <a:defRPr/>
            </a:pPr>
            <a:fld id="{CA67E0AA-BC9B-4C49-8615-2B612821B26B}" type="slidenum">
              <a:rPr lang="en-US"/>
              <a:pPr>
                <a:defRPr/>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28847050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2.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3.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4.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5.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6.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7.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8.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noFill/>
          <a:ln>
            <a:solidFill>
              <a:srgbClr val="000000"/>
            </a:solidFill>
            <a:miter lim="800000"/>
            <a:headEnd/>
            <a:tailEnd/>
          </a:ln>
        </p:spPr>
      </p:sp>
      <p:sp>
        <p:nvSpPr>
          <p:cNvPr id="16386" name="Notes Placeholder 2"/>
          <p:cNvSpPr>
            <a:spLocks noGrp="1"/>
          </p:cNvSpPr>
          <p:nvPr>
            <p:ph type="body" idx="1"/>
          </p:nvPr>
        </p:nvSpPr>
        <p:spPr bwMode="auto">
          <a:noFill/>
        </p:spPr>
        <p:txBody>
          <a:bodyPr/>
          <a:lstStyle/>
          <a:p>
            <a:pPr eaLnBrk="1" hangingPunct="1">
              <a:spcBef>
                <a:spcPct val="0"/>
              </a:spcBef>
            </a:pPr>
            <a:endParaRPr lang="en-US" smtClean="0"/>
          </a:p>
        </p:txBody>
      </p:sp>
      <p:sp>
        <p:nvSpPr>
          <p:cNvPr id="1638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CDF79BC-A29A-4233-94BE-DB8C16CA875F}" type="slidenum">
              <a:rPr lang="en-US" smtClean="0">
                <a:ea typeface="ＭＳ Ｐゴシック" charset="-128"/>
                <a:cs typeface="ＭＳ Ｐゴシック" charset="-128"/>
              </a:rPr>
              <a:pPr/>
              <a:t>1</a:t>
            </a:fld>
            <a:endParaRPr lang="en-US" smtClean="0">
              <a:ea typeface="ＭＳ Ｐゴシック" charset="-128"/>
              <a:cs typeface="ＭＳ Ｐゴシック"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10</a:t>
            </a:fld>
            <a:endParaRPr lang="en-US" smtClean="0">
              <a:ea typeface="ＭＳ Ｐゴシック" charset="-128"/>
              <a:cs typeface="ＭＳ Ｐゴシック"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kern="1200" dirty="0" smtClean="0">
                <a:solidFill>
                  <a:schemeClr val="tx1"/>
                </a:solidFill>
                <a:latin typeface="+mn-lt"/>
                <a:ea typeface="ＭＳ Ｐゴシック" charset="-128"/>
                <a:cs typeface="ＭＳ Ｐゴシック" charset="-128"/>
              </a:rPr>
              <a:t>Another Way:</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To change a slide’s layout, right-click a blank area of the slide outside a placeholder. When the shortcut menu opens, point to Layout, and then click a layout.</a:t>
            </a:r>
          </a:p>
          <a:p>
            <a:r>
              <a:rPr lang="en-US" sz="1200" b="1" kern="1200" dirty="0" smtClean="0">
                <a:solidFill>
                  <a:schemeClr val="tx1"/>
                </a:solidFill>
                <a:latin typeface="+mn-lt"/>
                <a:ea typeface="ＭＳ Ｐゴシック" charset="-128"/>
                <a:cs typeface="ＭＳ Ｐゴシック" charset="-128"/>
              </a:rPr>
              <a:t>Cross Reference:</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You will work with other slide layouts in Lesson 4.</a:t>
            </a:r>
          </a:p>
          <a:p>
            <a:endParaRPr lang="en-US" sz="1200" kern="1200" dirty="0" smtClean="0">
              <a:solidFill>
                <a:schemeClr val="tx1"/>
              </a:solidFill>
              <a:latin typeface="+mn-lt"/>
              <a:ea typeface="ＭＳ Ｐゴシック" charset="-128"/>
              <a:cs typeface="ＭＳ Ｐゴシック" charset="-128"/>
            </a:endParaRP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11</a:t>
            </a:fld>
            <a:endParaRPr lang="en-US" smtClean="0">
              <a:ea typeface="ＭＳ Ｐゴシック" charset="-128"/>
              <a:cs typeface="ＭＳ Ｐゴシック"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12</a:t>
            </a:fld>
            <a:endParaRPr lang="en-US" smtClean="0">
              <a:ea typeface="ＭＳ Ｐゴシック" charset="-128"/>
              <a:cs typeface="ＭＳ Ｐゴシック"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13</a:t>
            </a:fld>
            <a:endParaRPr lang="en-US" smtClean="0">
              <a:ea typeface="ＭＳ Ｐゴシック" charset="-128"/>
              <a:cs typeface="ＭＳ Ｐゴシック"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14</a:t>
            </a:fld>
            <a:endParaRPr lang="en-US" smtClean="0">
              <a:ea typeface="ＭＳ Ｐゴシック" charset="-128"/>
              <a:cs typeface="ＭＳ Ｐゴシック"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kern="1200" dirty="0" smtClean="0">
                <a:solidFill>
                  <a:schemeClr val="tx1"/>
                </a:solidFill>
                <a:latin typeface="+mn-lt"/>
                <a:ea typeface="ＭＳ Ｐゴシック" charset="-128"/>
                <a:cs typeface="ＭＳ Ｐゴシック" charset="-128"/>
              </a:rPr>
              <a:t>Take Note:</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If you click any of the icons in the lower placeholder, PowerPoint will display tools for adding non-text content, such as a table or chart. These types of content are covered in later lessons.</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15</a:t>
            </a:fld>
            <a:endParaRPr lang="en-US" smtClean="0">
              <a:ea typeface="ＭＳ Ｐゴシック" charset="-128"/>
              <a:cs typeface="ＭＳ Ｐゴシック"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16</a:t>
            </a:fld>
            <a:endParaRPr lang="en-US" smtClean="0">
              <a:ea typeface="ＭＳ Ｐゴシック" charset="-128"/>
              <a:cs typeface="ＭＳ Ｐゴシック"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17</a:t>
            </a:fld>
            <a:endParaRPr lang="en-US" smtClean="0">
              <a:ea typeface="ＭＳ Ｐゴシック" charset="-128"/>
              <a:cs typeface="ＭＳ Ｐゴシック"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kern="1200" dirty="0" smtClean="0">
                <a:solidFill>
                  <a:schemeClr val="tx1"/>
                </a:solidFill>
                <a:latin typeface="+mn-lt"/>
                <a:ea typeface="ＭＳ Ｐゴシック" charset="-128"/>
                <a:cs typeface="ＭＳ Ｐゴシック" charset="-128"/>
              </a:rPr>
              <a:t>Another Way:</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When saving a presentation for the first time, you can open the Save As dialog box by pressing </a:t>
            </a:r>
            <a:r>
              <a:rPr lang="en-US" sz="1200" kern="1200" dirty="0" err="1" smtClean="0">
                <a:solidFill>
                  <a:schemeClr val="tx1"/>
                </a:solidFill>
                <a:latin typeface="+mn-lt"/>
                <a:ea typeface="ＭＳ Ｐゴシック" charset="-128"/>
                <a:cs typeface="ＭＳ Ｐゴシック" charset="-128"/>
              </a:rPr>
              <a:t>Ctrl+S</a:t>
            </a:r>
            <a:r>
              <a:rPr lang="en-US" sz="1200" kern="1200" dirty="0" smtClean="0">
                <a:solidFill>
                  <a:schemeClr val="tx1"/>
                </a:solidFill>
                <a:latin typeface="+mn-lt"/>
                <a:ea typeface="ＭＳ Ｐゴシック" charset="-128"/>
                <a:cs typeface="ＭＳ Ｐゴシック" charset="-128"/>
              </a:rPr>
              <a:t>.</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18</a:t>
            </a:fld>
            <a:endParaRPr lang="en-US" smtClean="0">
              <a:ea typeface="ＭＳ Ｐゴシック" charset="-128"/>
              <a:cs typeface="ＭＳ Ｐゴシック"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19</a:t>
            </a:fld>
            <a:endParaRPr lang="en-US" smtClean="0">
              <a:ea typeface="ＭＳ Ｐゴシック" charset="-128"/>
              <a:cs typeface="ＭＳ Ｐゴシック"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a:t>
            </a:fld>
            <a:endParaRPr lang="en-US" smtClean="0">
              <a:ea typeface="ＭＳ Ｐゴシック" charset="-128"/>
              <a:cs typeface="ＭＳ Ｐゴシック"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20</a:t>
            </a:fld>
            <a:endParaRPr lang="en-US" smtClean="0">
              <a:ea typeface="ＭＳ Ｐゴシック" charset="-128"/>
              <a:cs typeface="ＭＳ Ｐゴシック"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21</a:t>
            </a:fld>
            <a:endParaRPr lang="en-US" smtClean="0">
              <a:ea typeface="ＭＳ Ｐゴシック" charset="-128"/>
              <a:cs typeface="ＭＳ Ｐゴシック" charset="-12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22</a:t>
            </a:fld>
            <a:endParaRPr lang="en-US" smtClean="0">
              <a:ea typeface="ＭＳ Ｐゴシック" charset="-128"/>
              <a:cs typeface="ＭＳ Ｐゴシック" charset="-128"/>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23</a:t>
            </a:fld>
            <a:endParaRPr lang="en-US" smtClean="0">
              <a:ea typeface="ＭＳ Ｐゴシック" charset="-128"/>
              <a:cs typeface="ＭＳ Ｐゴシック" charset="-128"/>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kern="1200" dirty="0" smtClean="0">
                <a:solidFill>
                  <a:schemeClr val="tx1"/>
                </a:solidFill>
                <a:latin typeface="+mn-lt"/>
                <a:ea typeface="ＭＳ Ｐゴシック" charset="-128"/>
                <a:cs typeface="ＭＳ Ｐゴシック" charset="-128"/>
              </a:rPr>
              <a:t>Cross Reference:</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Lesson 10 covers the details of saving in many different formats, including saving slides as pictures and saving presentations in PDF or XPS format.</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24</a:t>
            </a:fld>
            <a:endParaRPr lang="en-US" smtClean="0">
              <a:ea typeface="ＭＳ Ｐゴシック" charset="-128"/>
              <a:cs typeface="ＭＳ Ｐゴシック" charset="-128"/>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25</a:t>
            </a:fld>
            <a:endParaRPr lang="en-US" smtClean="0">
              <a:ea typeface="ＭＳ Ｐゴシック" charset="-128"/>
              <a:cs typeface="ＭＳ Ｐゴシック" charset="-128"/>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kern="1200" dirty="0" smtClean="0">
                <a:solidFill>
                  <a:schemeClr val="tx1"/>
                </a:solidFill>
                <a:latin typeface="+mn-lt"/>
                <a:ea typeface="ＭＳ Ｐゴシック" charset="-128"/>
                <a:cs typeface="ＭＳ Ｐゴシック" charset="-128"/>
              </a:rPr>
              <a:t>Take Note:</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No presentation is open as you begin this exercise, but that’s not important. These steps can be completed without having a presentation open.</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26</a:t>
            </a:fld>
            <a:endParaRPr lang="en-US" smtClean="0">
              <a:ea typeface="ＭＳ Ｐゴシック" charset="-128"/>
              <a:cs typeface="ＭＳ Ｐゴシック" charset="-128"/>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kern="1200" dirty="0" smtClean="0">
                <a:solidFill>
                  <a:schemeClr val="tx1"/>
                </a:solidFill>
                <a:latin typeface="+mn-lt"/>
                <a:ea typeface="ＭＳ Ｐゴシック" charset="-128"/>
                <a:cs typeface="ＭＳ Ｐゴシック" charset="-128"/>
              </a:rPr>
              <a:t>Take Note:</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By default, files are stored in the Documents (or My Documents) folder for the current user. In Windows Vista and Windows 7, this is the C:\Users\</a:t>
            </a:r>
            <a:r>
              <a:rPr lang="en-US" sz="1200" i="1" kern="1200" dirty="0" smtClean="0">
                <a:solidFill>
                  <a:schemeClr val="tx1"/>
                </a:solidFill>
                <a:latin typeface="+mn-lt"/>
                <a:ea typeface="ＭＳ Ｐゴシック" charset="-128"/>
                <a:cs typeface="ＭＳ Ｐゴシック" charset="-128"/>
              </a:rPr>
              <a:t>username</a:t>
            </a:r>
            <a:r>
              <a:rPr lang="en-US" sz="1200" kern="1200" dirty="0" smtClean="0">
                <a:solidFill>
                  <a:schemeClr val="tx1"/>
                </a:solidFill>
                <a:latin typeface="+mn-lt"/>
                <a:ea typeface="ＭＳ Ｐゴシック" charset="-128"/>
                <a:cs typeface="ＭＳ Ｐゴシック" charset="-128"/>
              </a:rPr>
              <a:t>\Documents folder, where username is the current user. That’s what appears as the default in Figure 2-8, for example.</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27</a:t>
            </a:fld>
            <a:endParaRPr lang="en-US" smtClean="0">
              <a:ea typeface="ＭＳ Ｐゴシック" charset="-128"/>
              <a:cs typeface="ＭＳ Ｐゴシック" charset="-128"/>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28</a:t>
            </a:fld>
            <a:endParaRPr lang="en-US" smtClean="0">
              <a:ea typeface="ＭＳ Ｐゴシック" charset="-128"/>
              <a:cs typeface="ＭＳ Ｐゴシック" charset="-128"/>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29</a:t>
            </a:fld>
            <a:endParaRPr lang="en-US" smtClean="0">
              <a:ea typeface="ＭＳ Ｐゴシック" charset="-128"/>
              <a:cs typeface="ＭＳ Ｐゴシック"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a:t>
            </a:fld>
            <a:endParaRPr lang="en-US" smtClean="0">
              <a:ea typeface="ＭＳ Ｐゴシック" charset="-128"/>
              <a:cs typeface="ＭＳ Ｐゴシック" charset="-128"/>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30</a:t>
            </a:fld>
            <a:endParaRPr lang="en-US" smtClean="0">
              <a:ea typeface="ＭＳ Ｐゴシック" charset="-128"/>
              <a:cs typeface="ＭＳ Ｐゴシック" charset="-128"/>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31</a:t>
            </a:fld>
            <a:endParaRPr lang="en-US" smtClean="0">
              <a:ea typeface="ＭＳ Ｐゴシック" charset="-128"/>
              <a:cs typeface="ＭＳ Ｐゴシック" charset="-128"/>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32</a:t>
            </a:fld>
            <a:endParaRPr lang="en-US" smtClean="0">
              <a:ea typeface="ＭＳ Ｐゴシック" charset="-128"/>
              <a:cs typeface="ＭＳ Ｐゴシック" charset="-128"/>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kern="1200" dirty="0" smtClean="0">
                <a:solidFill>
                  <a:schemeClr val="tx1"/>
                </a:solidFill>
                <a:latin typeface="+mn-lt"/>
                <a:ea typeface="ＭＳ Ｐゴシック" charset="-128"/>
                <a:cs typeface="ＭＳ Ｐゴシック" charset="-128"/>
              </a:rPr>
              <a:t>Take Note:</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In Figure 2-10, and perhaps on your screen too, NORTHWIND has a wavy red underline, indicating that the word is not in PowerPoint’s dictionary. You can ignore that for now. Lesson 3 covers using the spell-check feature.</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33</a:t>
            </a:fld>
            <a:endParaRPr lang="en-US" smtClean="0">
              <a:ea typeface="ＭＳ Ｐゴシック" charset="-128"/>
              <a:cs typeface="ＭＳ Ｐゴシック" charset="-128"/>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34</a:t>
            </a:fld>
            <a:endParaRPr lang="en-US" smtClean="0">
              <a:ea typeface="ＭＳ Ｐゴシック" charset="-128"/>
              <a:cs typeface="ＭＳ Ｐゴシック" charset="-128"/>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35</a:t>
            </a:fld>
            <a:endParaRPr lang="en-US" smtClean="0">
              <a:ea typeface="ＭＳ Ｐゴシック" charset="-128"/>
              <a:cs typeface="ＭＳ Ｐゴシック" charset="-128"/>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36</a:t>
            </a:fld>
            <a:endParaRPr lang="en-US" smtClean="0">
              <a:ea typeface="ＭＳ Ｐゴシック" charset="-128"/>
              <a:cs typeface="ＭＳ Ｐゴシック" charset="-128"/>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37</a:t>
            </a:fld>
            <a:endParaRPr lang="en-US" smtClean="0">
              <a:ea typeface="ＭＳ Ｐゴシック" charset="-128"/>
              <a:cs typeface="ＭＳ Ｐゴシック" charset="-128"/>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kern="1200" dirty="0" smtClean="0">
                <a:solidFill>
                  <a:schemeClr val="tx1"/>
                </a:solidFill>
                <a:latin typeface="+mn-lt"/>
                <a:ea typeface="ＭＳ Ｐゴシック" charset="-128"/>
                <a:cs typeface="ＭＳ Ｐゴシック" charset="-128"/>
              </a:rPr>
              <a:t>Take Note:</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To view the New Slide gallery, you must click the New Slide button’s drop-down arrow. If you click the face of the New Slide button, PowerPoint will insert the default new slide for the current template.</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38</a:t>
            </a:fld>
            <a:endParaRPr lang="en-US" smtClean="0">
              <a:ea typeface="ＭＳ Ｐゴシック" charset="-128"/>
              <a:cs typeface="ＭＳ Ｐゴシック" charset="-128"/>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39</a:t>
            </a:fld>
            <a:endParaRPr lang="en-US" smtClean="0">
              <a:ea typeface="ＭＳ Ｐゴシック" charset="-128"/>
              <a:cs typeface="ＭＳ Ｐゴシック"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a:t>
            </a:fld>
            <a:endParaRPr lang="en-US" smtClean="0">
              <a:ea typeface="ＭＳ Ｐゴシック" charset="-128"/>
              <a:cs typeface="ＭＳ Ｐゴシック" charset="-128"/>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kern="1200" dirty="0" smtClean="0">
                <a:solidFill>
                  <a:schemeClr val="tx1"/>
                </a:solidFill>
                <a:latin typeface="+mn-lt"/>
                <a:ea typeface="ＭＳ Ｐゴシック" charset="-128"/>
                <a:cs typeface="ＭＳ Ｐゴシック" charset="-128"/>
              </a:rPr>
              <a:t>Take Note:</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Some of the slides in the Outline tab show no text in their Title placeholder; that’s because this presentation is based on a photo album template.</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40</a:t>
            </a:fld>
            <a:endParaRPr lang="en-US" smtClean="0">
              <a:ea typeface="ＭＳ Ｐゴシック" charset="-128"/>
              <a:cs typeface="ＭＳ Ｐゴシック" charset="-128"/>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kern="1200" dirty="0" smtClean="0">
                <a:solidFill>
                  <a:schemeClr val="tx1"/>
                </a:solidFill>
                <a:latin typeface="+mn-lt"/>
                <a:ea typeface="ＭＳ Ｐゴシック" charset="-128"/>
                <a:cs typeface="ＭＳ Ｐゴシック" charset="-128"/>
              </a:rPr>
              <a:t>Another Way:</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With the Slides tab selected in the Slides/Outline pane, you can click to place a flashing horizontal line after an existing slide, and then press Enter to create a new blank slide that uses the same layout as the one before it.</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41</a:t>
            </a:fld>
            <a:endParaRPr lang="en-US" smtClean="0">
              <a:ea typeface="ＭＳ Ｐゴシック" charset="-128"/>
              <a:cs typeface="ＭＳ Ｐゴシック" charset="-128"/>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42</a:t>
            </a:fld>
            <a:endParaRPr lang="en-US" smtClean="0">
              <a:ea typeface="ＭＳ Ｐゴシック" charset="-128"/>
              <a:cs typeface="ＭＳ Ｐゴシック" charset="-128"/>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43</a:t>
            </a:fld>
            <a:endParaRPr lang="en-US" smtClean="0">
              <a:ea typeface="ＭＳ Ｐゴシック" charset="-128"/>
              <a:cs typeface="ＭＳ Ｐゴシック" charset="-128"/>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44</a:t>
            </a:fld>
            <a:endParaRPr lang="en-US" smtClean="0">
              <a:ea typeface="ＭＳ Ｐゴシック" charset="-128"/>
              <a:cs typeface="ＭＳ Ｐゴシック" charset="-128"/>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45</a:t>
            </a:fld>
            <a:endParaRPr lang="en-US" smtClean="0">
              <a:ea typeface="ＭＳ Ｐゴシック" charset="-128"/>
              <a:cs typeface="ＭＳ Ｐゴシック" charset="-128"/>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kern="1200" dirty="0" smtClean="0">
                <a:solidFill>
                  <a:schemeClr val="tx1"/>
                </a:solidFill>
                <a:latin typeface="+mn-lt"/>
                <a:ea typeface="ＭＳ Ｐゴシック" charset="-128"/>
                <a:cs typeface="ＭＳ Ｐゴシック" charset="-128"/>
              </a:rPr>
              <a:t>Another Way:</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You can also press </a:t>
            </a:r>
            <a:r>
              <a:rPr lang="en-US" sz="1200" kern="1200" dirty="0" err="1" smtClean="0">
                <a:solidFill>
                  <a:schemeClr val="tx1"/>
                </a:solidFill>
                <a:latin typeface="+mn-lt"/>
                <a:ea typeface="ＭＳ Ｐゴシック" charset="-128"/>
                <a:cs typeface="ＭＳ Ｐゴシック" charset="-128"/>
              </a:rPr>
              <a:t>Ctrl+C</a:t>
            </a:r>
            <a:r>
              <a:rPr lang="en-US" sz="1200" kern="1200" dirty="0" smtClean="0">
                <a:solidFill>
                  <a:schemeClr val="tx1"/>
                </a:solidFill>
                <a:latin typeface="+mn-lt"/>
                <a:ea typeface="ＭＳ Ｐゴシック" charset="-128"/>
                <a:cs typeface="ＭＳ Ｐゴシック" charset="-128"/>
              </a:rPr>
              <a:t> to copy, and </a:t>
            </a:r>
            <a:r>
              <a:rPr lang="en-US" sz="1200" kern="1200" dirty="0" err="1" smtClean="0">
                <a:solidFill>
                  <a:schemeClr val="tx1"/>
                </a:solidFill>
                <a:latin typeface="+mn-lt"/>
                <a:ea typeface="ＭＳ Ｐゴシック" charset="-128"/>
                <a:cs typeface="ＭＳ Ｐゴシック" charset="-128"/>
              </a:rPr>
              <a:t>Ctrl+V</a:t>
            </a:r>
            <a:r>
              <a:rPr lang="en-US" sz="1200" kern="1200" dirty="0" smtClean="0">
                <a:solidFill>
                  <a:schemeClr val="tx1"/>
                </a:solidFill>
                <a:latin typeface="+mn-lt"/>
                <a:ea typeface="ＭＳ Ｐゴシック" charset="-128"/>
                <a:cs typeface="ＭＳ Ｐゴシック" charset="-128"/>
              </a:rPr>
              <a:t> to paste.</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46</a:t>
            </a:fld>
            <a:endParaRPr lang="en-US" smtClean="0">
              <a:ea typeface="ＭＳ Ｐゴシック" charset="-128"/>
              <a:cs typeface="ＭＳ Ｐゴシック" charset="-128"/>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47</a:t>
            </a:fld>
            <a:endParaRPr lang="en-US" smtClean="0">
              <a:ea typeface="ＭＳ Ｐゴシック" charset="-128"/>
              <a:cs typeface="ＭＳ Ｐゴシック" charset="-128"/>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48</a:t>
            </a:fld>
            <a:endParaRPr lang="en-US" smtClean="0">
              <a:ea typeface="ＭＳ Ｐゴシック" charset="-128"/>
              <a:cs typeface="ＭＳ Ｐゴシック" charset="-128"/>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49</a:t>
            </a:fld>
            <a:endParaRPr lang="en-US" smtClean="0">
              <a:ea typeface="ＭＳ Ｐゴシック" charset="-128"/>
              <a:cs typeface="ＭＳ Ｐゴシック"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a:t>
            </a:fld>
            <a:endParaRPr lang="en-US" smtClean="0">
              <a:ea typeface="ＭＳ Ｐゴシック" charset="-128"/>
              <a:cs typeface="ＭＳ Ｐゴシック" charset="-128"/>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50</a:t>
            </a:fld>
            <a:endParaRPr lang="en-US" smtClean="0">
              <a:ea typeface="ＭＳ Ｐゴシック" charset="-128"/>
              <a:cs typeface="ＭＳ Ｐゴシック" charset="-128"/>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51</a:t>
            </a:fld>
            <a:endParaRPr lang="en-US" smtClean="0">
              <a:ea typeface="ＭＳ Ｐゴシック" charset="-128"/>
              <a:cs typeface="ＭＳ Ｐゴシック" charset="-128"/>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52</a:t>
            </a:fld>
            <a:endParaRPr lang="en-US" smtClean="0">
              <a:ea typeface="ＭＳ Ｐゴシック" charset="-128"/>
              <a:cs typeface="ＭＳ Ｐゴシック" charset="-128"/>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kern="1200" dirty="0" smtClean="0">
                <a:solidFill>
                  <a:schemeClr val="tx1"/>
                </a:solidFill>
                <a:latin typeface="+mn-lt"/>
                <a:ea typeface="ＭＳ Ｐゴシック" charset="-128"/>
                <a:cs typeface="ＭＳ Ｐゴシック" charset="-128"/>
              </a:rPr>
              <a:t>Another Way:</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You can also use the Clipboard to move slides: select a slide and use the Cut command (</a:t>
            </a:r>
            <a:r>
              <a:rPr lang="en-US" sz="1200" kern="1200" dirty="0" err="1" smtClean="0">
                <a:solidFill>
                  <a:schemeClr val="tx1"/>
                </a:solidFill>
                <a:latin typeface="+mn-lt"/>
                <a:ea typeface="ＭＳ Ｐゴシック" charset="-128"/>
                <a:cs typeface="ＭＳ Ｐゴシック" charset="-128"/>
              </a:rPr>
              <a:t>Ctrl+X</a:t>
            </a:r>
            <a:r>
              <a:rPr lang="en-US" sz="1200" kern="1200" dirty="0" smtClean="0">
                <a:solidFill>
                  <a:schemeClr val="tx1"/>
                </a:solidFill>
                <a:latin typeface="+mn-lt"/>
                <a:ea typeface="ＭＳ Ｐゴシック" charset="-128"/>
                <a:cs typeface="ＭＳ Ｐゴシック" charset="-128"/>
              </a:rPr>
              <a:t>) to move it to the Clipboard, and then position the insertion point and use the Paste command (</a:t>
            </a:r>
            <a:r>
              <a:rPr lang="en-US" sz="1200" kern="1200" dirty="0" err="1" smtClean="0">
                <a:solidFill>
                  <a:schemeClr val="tx1"/>
                </a:solidFill>
                <a:latin typeface="+mn-lt"/>
                <a:ea typeface="ＭＳ Ｐゴシック" charset="-128"/>
                <a:cs typeface="ＭＳ Ｐゴシック" charset="-128"/>
              </a:rPr>
              <a:t>Ctrl+V</a:t>
            </a:r>
            <a:r>
              <a:rPr lang="en-US" sz="1200" kern="1200" dirty="0" smtClean="0">
                <a:solidFill>
                  <a:schemeClr val="tx1"/>
                </a:solidFill>
                <a:latin typeface="+mn-lt"/>
                <a:ea typeface="ＭＳ Ｐゴシック" charset="-128"/>
                <a:cs typeface="ＭＳ Ｐゴシック" charset="-128"/>
              </a:rPr>
              <a:t>) to paste it from the Clipboard.</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53</a:t>
            </a:fld>
            <a:endParaRPr lang="en-US" smtClean="0">
              <a:ea typeface="ＭＳ Ｐゴシック" charset="-128"/>
              <a:cs typeface="ＭＳ Ｐゴシック" charset="-128"/>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54</a:t>
            </a:fld>
            <a:endParaRPr lang="en-US" smtClean="0">
              <a:ea typeface="ＭＳ Ｐゴシック" charset="-128"/>
              <a:cs typeface="ＭＳ Ｐゴシック" charset="-128"/>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kern="1200" dirty="0" smtClean="0">
                <a:solidFill>
                  <a:schemeClr val="tx1"/>
                </a:solidFill>
                <a:latin typeface="+mn-lt"/>
                <a:ea typeface="ＭＳ Ｐゴシック" charset="-128"/>
                <a:cs typeface="ＭＳ Ｐゴシック" charset="-128"/>
              </a:rPr>
              <a:t>Another Way:</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You can also delete a selected slide by clicking the Delete button on the Home tab.</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55</a:t>
            </a:fld>
            <a:endParaRPr lang="en-US" smtClean="0">
              <a:ea typeface="ＭＳ Ｐゴシック" charset="-128"/>
              <a:cs typeface="ＭＳ Ｐゴシック" charset="-128"/>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56</a:t>
            </a:fld>
            <a:endParaRPr lang="en-US" smtClean="0">
              <a:ea typeface="ＭＳ Ｐゴシック" charset="-128"/>
              <a:cs typeface="ＭＳ Ｐゴシック" charset="-128"/>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57</a:t>
            </a:fld>
            <a:endParaRPr lang="en-US" smtClean="0">
              <a:ea typeface="ＭＳ Ｐゴシック" charset="-128"/>
              <a:cs typeface="ＭＳ Ｐゴシック" charset="-128"/>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58</a:t>
            </a:fld>
            <a:endParaRPr lang="en-US" smtClean="0">
              <a:ea typeface="ＭＳ Ｐゴシック" charset="-128"/>
              <a:cs typeface="ＭＳ Ｐゴシック" charset="-128"/>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59</a:t>
            </a:fld>
            <a:endParaRPr lang="en-US" smtClean="0">
              <a:ea typeface="ＭＳ Ｐゴシック" charset="-128"/>
              <a:cs typeface="ＭＳ Ｐゴシック"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a:t>
            </a:fld>
            <a:endParaRPr lang="en-US" smtClean="0">
              <a:ea typeface="ＭＳ Ｐゴシック" charset="-128"/>
              <a:cs typeface="ＭＳ Ｐゴシック" charset="-128"/>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60</a:t>
            </a:fld>
            <a:endParaRPr lang="en-US" smtClean="0">
              <a:ea typeface="ＭＳ Ｐゴシック" charset="-128"/>
              <a:cs typeface="ＭＳ Ｐゴシック" charset="-128"/>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61</a:t>
            </a:fld>
            <a:endParaRPr lang="en-US" smtClean="0">
              <a:ea typeface="ＭＳ Ｐゴシック" charset="-128"/>
              <a:cs typeface="ＭＳ Ｐゴシック" charset="-128"/>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62</a:t>
            </a:fld>
            <a:endParaRPr lang="en-US" smtClean="0">
              <a:ea typeface="ＭＳ Ｐゴシック" charset="-128"/>
              <a:cs typeface="ＭＳ Ｐゴシック" charset="-128"/>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63</a:t>
            </a:fld>
            <a:endParaRPr lang="en-US" smtClean="0">
              <a:ea typeface="ＭＳ Ｐゴシック" charset="-128"/>
              <a:cs typeface="ＭＳ Ｐゴシック" charset="-128"/>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64</a:t>
            </a:fld>
            <a:endParaRPr lang="en-US" smtClean="0">
              <a:ea typeface="ＭＳ Ｐゴシック" charset="-128"/>
              <a:cs typeface="ＭＳ Ｐゴシック" charset="-128"/>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65</a:t>
            </a:fld>
            <a:endParaRPr lang="en-US" smtClean="0">
              <a:ea typeface="ＭＳ Ｐゴシック" charset="-128"/>
              <a:cs typeface="ＭＳ Ｐゴシック" charset="-128"/>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66</a:t>
            </a:fld>
            <a:endParaRPr lang="en-US" smtClean="0">
              <a:ea typeface="ＭＳ Ｐゴシック" charset="-128"/>
              <a:cs typeface="ＭＳ Ｐゴシック" charset="-128"/>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67</a:t>
            </a:fld>
            <a:endParaRPr lang="en-US" smtClean="0">
              <a:ea typeface="ＭＳ Ｐゴシック" charset="-128"/>
              <a:cs typeface="ＭＳ Ｐゴシック" charset="-128"/>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68</a:t>
            </a:fld>
            <a:endParaRPr lang="en-US" smtClean="0">
              <a:ea typeface="ＭＳ Ｐゴシック" charset="-128"/>
              <a:cs typeface="ＭＳ Ｐゴシック" charset="-128"/>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69</a:t>
            </a:fld>
            <a:endParaRPr lang="en-US" smtClean="0">
              <a:ea typeface="ＭＳ Ｐゴシック" charset="-128"/>
              <a:cs typeface="ＭＳ Ｐゴシック"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a:t>
            </a:fld>
            <a:endParaRPr lang="en-US" smtClean="0">
              <a:ea typeface="ＭＳ Ｐゴシック" charset="-128"/>
              <a:cs typeface="ＭＳ Ｐゴシック" charset="-128"/>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70</a:t>
            </a:fld>
            <a:endParaRPr lang="en-US" smtClean="0">
              <a:ea typeface="ＭＳ Ｐゴシック" charset="-128"/>
              <a:cs typeface="ＭＳ Ｐゴシック" charset="-128"/>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71</a:t>
            </a:fld>
            <a:endParaRPr lang="en-US" smtClean="0">
              <a:ea typeface="ＭＳ Ｐゴシック" charset="-128"/>
              <a:cs typeface="ＭＳ Ｐゴシック" charset="-128"/>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72</a:t>
            </a:fld>
            <a:endParaRPr lang="en-US" smtClean="0">
              <a:ea typeface="ＭＳ Ｐゴシック" charset="-128"/>
              <a:cs typeface="ＭＳ Ｐゴシック" charset="-128"/>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73</a:t>
            </a:fld>
            <a:endParaRPr lang="en-US" smtClean="0">
              <a:ea typeface="ＭＳ Ｐゴシック" charset="-128"/>
              <a:cs typeface="ＭＳ Ｐゴシック" charset="-128"/>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74</a:t>
            </a:fld>
            <a:endParaRPr lang="en-US" smtClean="0">
              <a:ea typeface="ＭＳ Ｐゴシック" charset="-128"/>
              <a:cs typeface="ＭＳ Ｐゴシック" charset="-128"/>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75</a:t>
            </a:fld>
            <a:endParaRPr lang="en-US" smtClean="0">
              <a:ea typeface="ＭＳ Ｐゴシック" charset="-128"/>
              <a:cs typeface="ＭＳ Ｐゴシック" charset="-128"/>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76</a:t>
            </a:fld>
            <a:endParaRPr lang="en-US" smtClean="0">
              <a:ea typeface="ＭＳ Ｐゴシック" charset="-128"/>
              <a:cs typeface="ＭＳ Ｐゴシック" charset="-128"/>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77</a:t>
            </a:fld>
            <a:endParaRPr lang="en-US" smtClean="0">
              <a:ea typeface="ＭＳ Ｐゴシック" charset="-128"/>
              <a:cs typeface="ＭＳ Ｐゴシック" charset="-128"/>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78</a:t>
            </a:fld>
            <a:endParaRPr lang="en-US" smtClean="0">
              <a:ea typeface="ＭＳ Ｐゴシック" charset="-128"/>
              <a:cs typeface="ＭＳ Ｐゴシック" charset="-128"/>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79</a:t>
            </a:fld>
            <a:endParaRPr lang="en-US" smtClean="0">
              <a:ea typeface="ＭＳ Ｐゴシック" charset="-128"/>
              <a:cs typeface="ＭＳ Ｐゴシック"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kern="1200" dirty="0" smtClean="0">
                <a:solidFill>
                  <a:schemeClr val="tx1"/>
                </a:solidFill>
                <a:latin typeface="+mn-lt"/>
                <a:ea typeface="ＭＳ Ｐゴシック" charset="-128"/>
                <a:cs typeface="ＭＳ Ｐゴシック" charset="-128"/>
              </a:rPr>
              <a:t>Another Way:</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Press </a:t>
            </a:r>
            <a:r>
              <a:rPr lang="en-US" sz="1200" kern="1200" dirty="0" err="1" smtClean="0">
                <a:solidFill>
                  <a:schemeClr val="tx1"/>
                </a:solidFill>
                <a:latin typeface="+mn-lt"/>
                <a:ea typeface="ＭＳ Ｐゴシック" charset="-128"/>
                <a:cs typeface="ＭＳ Ｐゴシック" charset="-128"/>
              </a:rPr>
              <a:t>Ctrl+N</a:t>
            </a:r>
            <a:r>
              <a:rPr lang="en-US" sz="1200" kern="1200" dirty="0" smtClean="0">
                <a:solidFill>
                  <a:schemeClr val="tx1"/>
                </a:solidFill>
                <a:latin typeface="+mn-lt"/>
                <a:ea typeface="ＭＳ Ｐゴシック" charset="-128"/>
                <a:cs typeface="ＭＳ Ｐゴシック" charset="-128"/>
              </a:rPr>
              <a:t> to open a new, blank presentation without using the New Presentation window. If another presentation is already open, the blank presentation opens in a separate window.</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a:t>
            </a:fld>
            <a:endParaRPr lang="en-US" smtClean="0">
              <a:ea typeface="ＭＳ Ｐゴシック" charset="-128"/>
              <a:cs typeface="ＭＳ Ｐゴシック" charset="-128"/>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80</a:t>
            </a:fld>
            <a:endParaRPr lang="en-US" smtClean="0">
              <a:ea typeface="ＭＳ Ｐゴシック" charset="-128"/>
              <a:cs typeface="ＭＳ Ｐゴシック" charset="-128"/>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kern="1200" dirty="0" smtClean="0">
                <a:solidFill>
                  <a:schemeClr val="tx1"/>
                </a:solidFill>
                <a:latin typeface="+mn-lt"/>
                <a:ea typeface="ＭＳ Ｐゴシック" charset="-128"/>
                <a:cs typeface="ＭＳ Ｐゴシック" charset="-128"/>
              </a:rPr>
              <a:t>Take Note:</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You can edit and delete text in the Notes pane just as you can in the Slide pane or on the Outline tab. Select text with the mouse pointer; use the Delete and Backspace keys to delete text.</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81</a:t>
            </a:fld>
            <a:endParaRPr lang="en-US" smtClean="0">
              <a:ea typeface="ＭＳ Ｐゴシック" charset="-128"/>
              <a:cs typeface="ＭＳ Ｐゴシック" charset="-128"/>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82</a:t>
            </a:fld>
            <a:endParaRPr lang="en-US" smtClean="0">
              <a:ea typeface="ＭＳ Ｐゴシック" charset="-128"/>
              <a:cs typeface="ＭＳ Ｐゴシック" charset="-128"/>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83</a:t>
            </a:fld>
            <a:endParaRPr lang="en-US" smtClean="0">
              <a:ea typeface="ＭＳ Ｐゴシック" charset="-128"/>
              <a:cs typeface="ＭＳ Ｐゴシック" charset="-128"/>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kern="1200" dirty="0" smtClean="0">
                <a:solidFill>
                  <a:schemeClr val="tx1"/>
                </a:solidFill>
                <a:latin typeface="+mn-lt"/>
                <a:ea typeface="ＭＳ Ｐゴシック" charset="-128"/>
                <a:cs typeface="ＭＳ Ｐゴシック" charset="-128"/>
              </a:rPr>
              <a:t>Take Note:</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If you have difficulty seeing what you are typing, use the Zoom control to zoom in.</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84</a:t>
            </a:fld>
            <a:endParaRPr lang="en-US" smtClean="0">
              <a:ea typeface="ＭＳ Ｐゴシック" charset="-128"/>
              <a:cs typeface="ＭＳ Ｐゴシック" charset="-128"/>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85</a:t>
            </a:fld>
            <a:endParaRPr lang="en-US" smtClean="0">
              <a:ea typeface="ＭＳ Ｐゴシック" charset="-128"/>
              <a:cs typeface="ＭＳ Ｐゴシック" charset="-128"/>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86</a:t>
            </a:fld>
            <a:endParaRPr lang="en-US" smtClean="0">
              <a:ea typeface="ＭＳ Ｐゴシック" charset="-128"/>
              <a:cs typeface="ＭＳ Ｐゴシック" charset="-128"/>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87</a:t>
            </a:fld>
            <a:endParaRPr lang="en-US" smtClean="0">
              <a:ea typeface="ＭＳ Ｐゴシック" charset="-128"/>
              <a:cs typeface="ＭＳ Ｐゴシック" charset="-128"/>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kern="1200" dirty="0" smtClean="0">
                <a:solidFill>
                  <a:schemeClr val="tx1"/>
                </a:solidFill>
                <a:latin typeface="+mn-lt"/>
                <a:ea typeface="ＭＳ Ｐゴシック" charset="-128"/>
                <a:cs typeface="ＭＳ Ｐゴシック" charset="-128"/>
              </a:rPr>
              <a:t>Take Note:</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If the printer selected under the Printer heading prints only in black and white, Print Preview will display your slides in grayscale. The default printer is set within Windows, not within PowerPoint; open the Printers folder in the Control Panel in Windows to change the default printer.</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88</a:t>
            </a:fld>
            <a:endParaRPr lang="en-US" smtClean="0">
              <a:ea typeface="ＭＳ Ｐゴシック" charset="-128"/>
              <a:cs typeface="ＭＳ Ｐゴシック" charset="-128"/>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89</a:t>
            </a:fld>
            <a:endParaRPr lang="en-US" smtClean="0">
              <a:ea typeface="ＭＳ Ｐゴシック" charset="-128"/>
              <a:cs typeface="ＭＳ Ｐゴシック"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9</a:t>
            </a:fld>
            <a:endParaRPr lang="en-US" smtClean="0">
              <a:ea typeface="ＭＳ Ｐゴシック" charset="-128"/>
              <a:cs typeface="ＭＳ Ｐゴシック" charset="-128"/>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90</a:t>
            </a:fld>
            <a:endParaRPr lang="en-US" smtClean="0">
              <a:ea typeface="ＭＳ Ｐゴシック" charset="-128"/>
              <a:cs typeface="ＭＳ Ｐゴシック" charset="-128"/>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91</a:t>
            </a:fld>
            <a:endParaRPr lang="en-US" smtClean="0">
              <a:ea typeface="ＭＳ Ｐゴシック" charset="-128"/>
              <a:cs typeface="ＭＳ Ｐゴシック" charset="-128"/>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kern="1200" dirty="0" smtClean="0">
                <a:solidFill>
                  <a:schemeClr val="tx1"/>
                </a:solidFill>
                <a:latin typeface="+mn-lt"/>
                <a:ea typeface="ＭＳ Ｐゴシック" charset="-128"/>
                <a:cs typeface="ＭＳ Ｐゴシック" charset="-128"/>
              </a:rPr>
              <a:t>Another Way:</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You can also press </a:t>
            </a:r>
            <a:r>
              <a:rPr lang="en-US" sz="1200" kern="1200" dirty="0" err="1" smtClean="0">
                <a:solidFill>
                  <a:schemeClr val="tx1"/>
                </a:solidFill>
                <a:latin typeface="+mn-lt"/>
                <a:ea typeface="ＭＳ Ｐゴシック" charset="-128"/>
                <a:cs typeface="ＭＳ Ｐゴシック" charset="-128"/>
              </a:rPr>
              <a:t>Ctrl+P</a:t>
            </a:r>
            <a:r>
              <a:rPr lang="en-US" sz="1200" kern="1200" dirty="0" smtClean="0">
                <a:solidFill>
                  <a:schemeClr val="tx1"/>
                </a:solidFill>
                <a:latin typeface="+mn-lt"/>
                <a:ea typeface="ＭＳ Ｐゴシック" charset="-128"/>
                <a:cs typeface="ＭＳ Ｐゴシック" charset="-128"/>
              </a:rPr>
              <a:t> to open the Print section of Backstage view.</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92</a:t>
            </a:fld>
            <a:endParaRPr lang="en-US" smtClean="0">
              <a:ea typeface="ＭＳ Ｐゴシック" charset="-128"/>
              <a:cs typeface="ＭＳ Ｐゴシック" charset="-128"/>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93</a:t>
            </a:fld>
            <a:endParaRPr lang="en-US" smtClean="0">
              <a:ea typeface="ＭＳ Ｐゴシック" charset="-128"/>
              <a:cs typeface="ＭＳ Ｐゴシック" charset="-128"/>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kern="1200" dirty="0" smtClean="0">
                <a:solidFill>
                  <a:schemeClr val="tx1"/>
                </a:solidFill>
                <a:latin typeface="+mn-lt"/>
                <a:ea typeface="ＭＳ Ｐゴシック" charset="-128"/>
                <a:cs typeface="ＭＳ Ｐゴシック" charset="-128"/>
              </a:rPr>
              <a:t>Take Note:</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If a black and white printer is selected, the Color button will appear as a Grayscale button instead.</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94</a:t>
            </a:fld>
            <a:endParaRPr lang="en-US" smtClean="0">
              <a:ea typeface="ＭＳ Ｐゴシック" charset="-128"/>
              <a:cs typeface="ＭＳ Ｐゴシック" charset="-128"/>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kern="1200" dirty="0" smtClean="0">
                <a:solidFill>
                  <a:schemeClr val="tx1"/>
                </a:solidFill>
                <a:latin typeface="+mn-lt"/>
                <a:ea typeface="ＭＳ Ｐゴシック" charset="-128"/>
                <a:cs typeface="ＭＳ Ｐゴシック" charset="-128"/>
              </a:rPr>
              <a:t>Take Note:</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In some presentations, there is a difference between Grayscale and Pure Black and White modes. In this particular presentation, there is not, because there are no non-background graphics to convert to grayscale images. Figure 2-37 shows the preview of slide 1 in Pure Black and White mode.</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95</a:t>
            </a:fld>
            <a:endParaRPr lang="en-US" smtClean="0">
              <a:ea typeface="ＭＳ Ｐゴシック" charset="-128"/>
              <a:cs typeface="ＭＳ Ｐゴシック" charset="-128"/>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96</a:t>
            </a:fld>
            <a:endParaRPr lang="en-US" smtClean="0">
              <a:ea typeface="ＭＳ Ｐゴシック" charset="-128"/>
              <a:cs typeface="ＭＳ Ｐゴシック" charset="-128"/>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97</a:t>
            </a:fld>
            <a:endParaRPr lang="en-US" smtClean="0">
              <a:ea typeface="ＭＳ Ｐゴシック" charset="-128"/>
              <a:cs typeface="ＭＳ Ｐゴシック" charset="-128"/>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kern="1200" dirty="0" smtClean="0">
                <a:solidFill>
                  <a:schemeClr val="tx1"/>
                </a:solidFill>
                <a:latin typeface="+mn-lt"/>
                <a:ea typeface="ＭＳ Ｐゴシック" charset="-128"/>
                <a:cs typeface="ＭＳ Ｐゴシック" charset="-128"/>
              </a:rPr>
              <a:t>Take Note:</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You can also switch to Slide Show view by pressing F5 or by clicking the Slide Show View icon in the lower-right corner of the PowerPoint window.</a:t>
            </a:r>
          </a:p>
          <a:p>
            <a:r>
              <a:rPr lang="en-US" sz="1200" b="1" kern="1200" dirty="0" smtClean="0">
                <a:solidFill>
                  <a:schemeClr val="tx1"/>
                </a:solidFill>
                <a:latin typeface="+mn-lt"/>
                <a:ea typeface="ＭＳ Ｐゴシック" charset="-128"/>
                <a:cs typeface="ＭＳ Ｐゴシック" charset="-128"/>
              </a:rPr>
              <a:t>Take Note:</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You can exit from Slide Show view at any time by pressing Esc. You do not have to go through every slide.</a:t>
            </a:r>
          </a:p>
          <a:p>
            <a:endParaRPr lang="en-US" sz="1200" kern="1200" dirty="0" smtClean="0">
              <a:solidFill>
                <a:schemeClr val="tx1"/>
              </a:solidFill>
              <a:latin typeface="+mn-lt"/>
              <a:ea typeface="ＭＳ Ｐゴシック" charset="-128"/>
              <a:cs typeface="ＭＳ Ｐゴシック" charset="-128"/>
            </a:endParaRP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98</a:t>
            </a:fld>
            <a:endParaRPr lang="en-US" smtClean="0">
              <a:ea typeface="ＭＳ Ｐゴシック" charset="-128"/>
              <a:cs typeface="ＭＳ Ｐゴシック" charset="-128"/>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99</a:t>
            </a:fld>
            <a:endParaRPr lang="en-US" smtClean="0">
              <a:ea typeface="ＭＳ Ｐゴシック" charset="-128"/>
              <a:cs typeface="ＭＳ Ｐゴシック"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560A7FE5-1540-4DEE-8F3D-FD5D1915A611}" type="datetimeFigureOut">
              <a:rPr lang="en-US"/>
              <a:pPr>
                <a:defRPr/>
              </a:pPr>
              <a:t>8/26/11</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D6E24F0-B97B-4F67-9910-249435EF80F0}"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75AE0D6A-C4C7-429D-BFAD-02B61FBBD779}" type="datetimeFigureOut">
              <a:rPr lang="en-US"/>
              <a:pPr>
                <a:defRPr/>
              </a:pPr>
              <a:t>8/26/11</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57D9CD3-34EE-43B7-8A32-DC089D8AD875}"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6019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457200"/>
            <a:ext cx="6019800" cy="6019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311D92F2-14CB-40CD-8FC9-C83C355EC19A}" type="datetimeFigureOut">
              <a:rPr lang="en-US"/>
              <a:pPr>
                <a:defRPr/>
              </a:pPr>
              <a:t>8/26/11</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6FA4201-4EFC-4F15-9238-607605412DBD}"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144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447800"/>
            <a:ext cx="8229600" cy="5029200"/>
          </a:xfrm>
        </p:spPr>
        <p:txBody>
          <a:bodyPr/>
          <a:lstStyle/>
          <a:p>
            <a:pPr lvl="0"/>
            <a:r>
              <a:rPr lang="en-US" noProof="0" smtClean="0"/>
              <a:t>Click icon to add table</a:t>
            </a:r>
          </a:p>
        </p:txBody>
      </p:sp>
      <p:sp>
        <p:nvSpPr>
          <p:cNvPr id="4" name="Rectangle 4"/>
          <p:cNvSpPr>
            <a:spLocks noGrp="1" noChangeArrowheads="1"/>
          </p:cNvSpPr>
          <p:nvPr>
            <p:ph type="dt" sz="half" idx="10"/>
          </p:nvPr>
        </p:nvSpPr>
        <p:spPr>
          <a:ln/>
        </p:spPr>
        <p:txBody>
          <a:bodyPr/>
          <a:lstStyle>
            <a:lvl1pPr>
              <a:defRPr/>
            </a:lvl1pPr>
          </a:lstStyle>
          <a:p>
            <a:pPr>
              <a:defRPr/>
            </a:pPr>
            <a:fld id="{85A2F9A2-2681-489D-8D88-15BFBF18BB91}" type="datetimeFigureOut">
              <a:rPr lang="en-US"/>
              <a:pPr>
                <a:defRPr/>
              </a:pPr>
              <a:t>8/26/11</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F7D00B8-6425-474D-8F5E-A3B2A80FF5C6}"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7E468463-6791-4936-B6C0-DCD80232F74D}" type="datetimeFigureOut">
              <a:rPr lang="en-US"/>
              <a:pPr>
                <a:defRPr/>
              </a:pPr>
              <a:t>8/26/11</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68061AA-D9F5-449F-B8F3-5E4B814C3162}"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93F68023-3EA0-4992-99A3-3D90EA77CBC6}" type="datetimeFigureOut">
              <a:rPr lang="en-US"/>
              <a:pPr>
                <a:defRPr/>
              </a:pPr>
              <a:t>8/26/11</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82E038A-DDC2-41D0-A0EA-1B90D76B7B00}"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447800"/>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47800"/>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B393C7A2-DF74-45B7-9365-A23842EAF93A}" type="datetimeFigureOut">
              <a:rPr lang="en-US"/>
              <a:pPr>
                <a:defRPr/>
              </a:pPr>
              <a:t>8/26/11</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E3B8CB1-9864-4B0C-B9C4-014E41D94352}"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2F9C73B1-F3F0-4C33-B9F3-6C641CE001AC}" type="datetimeFigureOut">
              <a:rPr lang="en-US"/>
              <a:pPr>
                <a:defRPr/>
              </a:pPr>
              <a:t>8/26/11</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582F234F-8D55-41ED-A44D-EDCCEAF39F59}"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F67F6692-C048-4EBA-8E61-F9A1E9269DD3}" type="datetimeFigureOut">
              <a:rPr lang="en-US"/>
              <a:pPr>
                <a:defRPr/>
              </a:pPr>
              <a:t>8/26/11</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9C26971B-25C9-47E5-80F4-C3CBB60D247E}"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D2BC27A2-BE80-4A11-A665-77691B06294E}" type="datetimeFigureOut">
              <a:rPr lang="en-US"/>
              <a:pPr>
                <a:defRPr/>
              </a:pPr>
              <a:t>8/26/11</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042A8E0D-BDA3-4278-ACBA-F8D4E57BBA27}"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19FC5939-55D2-4346-AAD1-8B182337F7DF}" type="datetimeFigureOut">
              <a:rPr lang="en-US"/>
              <a:pPr>
                <a:defRPr/>
              </a:pPr>
              <a:t>8/26/11</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8B7867F-1341-415F-93E1-BC4104DA6369}"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94591D5C-BD2C-440D-B5DD-87E455141190}" type="datetimeFigureOut">
              <a:rPr lang="en-US"/>
              <a:pPr>
                <a:defRPr/>
              </a:pPr>
              <a:t>8/26/11</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210D994-A814-4EAE-901C-9B1CA92FC8E6}"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DECDCB"/>
        </a:solidFill>
        <a:effectLst/>
      </p:bgPr>
    </p:bg>
    <p:spTree>
      <p:nvGrpSpPr>
        <p:cNvPr id="1" name=""/>
        <p:cNvGrpSpPr/>
        <p:nvPr/>
      </p:nvGrpSpPr>
      <p:grpSpPr>
        <a:xfrm>
          <a:off x="0" y="0"/>
          <a:ext cx="0" cy="0"/>
          <a:chOff x="0" y="0"/>
          <a:chExt cx="0" cy="0"/>
        </a:xfrm>
      </p:grpSpPr>
      <p:sp>
        <p:nvSpPr>
          <p:cNvPr id="7" name="Rounded Rectangle 6"/>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9" name="Rounded Rectangle 8"/>
          <p:cNvSpPr/>
          <p:nvPr/>
        </p:nvSpPr>
        <p:spPr>
          <a:xfrm>
            <a:off x="418596" y="435546"/>
            <a:ext cx="8306809" cy="603387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a:p>
        </p:txBody>
      </p:sp>
      <p:cxnSp>
        <p:nvCxnSpPr>
          <p:cNvPr id="1030" name="Straight Connector 7"/>
          <p:cNvCxnSpPr>
            <a:cxnSpLocks noChangeShapeType="1"/>
          </p:cNvCxnSpPr>
          <p:nvPr/>
        </p:nvCxnSpPr>
        <p:spPr bwMode="auto">
          <a:xfrm>
            <a:off x="533400" y="1447800"/>
            <a:ext cx="8077200" cy="1588"/>
          </a:xfrm>
          <a:prstGeom prst="line">
            <a:avLst/>
          </a:prstGeom>
          <a:noFill/>
          <a:ln w="57150">
            <a:solidFill>
              <a:srgbClr val="000080"/>
            </a:solidFill>
            <a:round/>
            <a:headEnd/>
            <a:tailEnd/>
          </a:ln>
        </p:spPr>
      </p:cxnSp>
      <p:sp>
        <p:nvSpPr>
          <p:cNvPr id="149506" name="Rectangle 2"/>
          <p:cNvSpPr>
            <a:spLocks noGrp="1" noChangeArrowheads="1"/>
          </p:cNvSpPr>
          <p:nvPr>
            <p:ph type="title"/>
          </p:nvPr>
        </p:nvSpPr>
        <p:spPr bwMode="auto">
          <a:xfrm>
            <a:off x="457200" y="457200"/>
            <a:ext cx="8229600" cy="9144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32" name="Rectangle 3"/>
          <p:cNvSpPr>
            <a:spLocks noGrp="1" noChangeArrowheads="1"/>
          </p:cNvSpPr>
          <p:nvPr>
            <p:ph type="body" idx="1"/>
          </p:nvPr>
        </p:nvSpPr>
        <p:spPr bwMode="auto">
          <a:xfrm>
            <a:off x="457200" y="1447800"/>
            <a:ext cx="8229600" cy="5029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950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400">
                <a:ea typeface="+mn-ea"/>
                <a:cs typeface="+mn-cs"/>
              </a:defRPr>
            </a:lvl1pPr>
          </a:lstStyle>
          <a:p>
            <a:pPr>
              <a:defRPr/>
            </a:pPr>
            <a:fld id="{D70529FF-6A4C-4583-8698-85B45217EEC7}" type="datetimeFigureOut">
              <a:rPr lang="en-US"/>
              <a:pPr>
                <a:defRPr/>
              </a:pPr>
              <a:t>8/26/11</a:t>
            </a:fld>
            <a:endParaRPr lang="en-US"/>
          </a:p>
        </p:txBody>
      </p:sp>
      <p:sp>
        <p:nvSpPr>
          <p:cNvPr id="14950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ea typeface="+mn-ea"/>
                <a:cs typeface="+mn-cs"/>
              </a:defRPr>
            </a:lvl1pPr>
          </a:lstStyle>
          <a:p>
            <a:pPr>
              <a:defRPr/>
            </a:pPr>
            <a:endParaRPr lang="en-US"/>
          </a:p>
        </p:txBody>
      </p:sp>
      <p:sp>
        <p:nvSpPr>
          <p:cNvPr id="14951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a:ea typeface="+mn-ea"/>
                <a:cs typeface="+mn-cs"/>
              </a:defRPr>
            </a:lvl1pPr>
          </a:lstStyle>
          <a:p>
            <a:pPr>
              <a:defRPr/>
            </a:pPr>
            <a:fld id="{82A9F5A3-6675-4BB0-882C-C79FCC76E21F}"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062" r:id="rId1"/>
    <p:sldLayoutId id="2147484061" r:id="rId2"/>
    <p:sldLayoutId id="2147484060" r:id="rId3"/>
    <p:sldLayoutId id="2147484059" r:id="rId4"/>
    <p:sldLayoutId id="2147484058" r:id="rId5"/>
    <p:sldLayoutId id="2147484057" r:id="rId6"/>
    <p:sldLayoutId id="2147484056" r:id="rId7"/>
    <p:sldLayoutId id="2147484055" r:id="rId8"/>
    <p:sldLayoutId id="2147484054" r:id="rId9"/>
    <p:sldLayoutId id="2147484053" r:id="rId10"/>
    <p:sldLayoutId id="2147484052" r:id="rId11"/>
    <p:sldLayoutId id="2147484051" r:id="rId12"/>
  </p:sldLayoutIdLst>
  <p:txStyles>
    <p:titleStyle>
      <a:lvl1pPr algn="l" rtl="0" fontAlgn="base">
        <a:spcBef>
          <a:spcPct val="0"/>
        </a:spcBef>
        <a:spcAft>
          <a:spcPct val="0"/>
        </a:spcAft>
        <a:defRPr sz="3200">
          <a:solidFill>
            <a:srgbClr val="0000CC"/>
          </a:solidFill>
          <a:effectLst>
            <a:outerShdw blurRad="38100" dist="38100" dir="2700000" algn="tl">
              <a:srgbClr val="000000"/>
            </a:outerShdw>
          </a:effectLst>
          <a:latin typeface="+mj-lt"/>
          <a:ea typeface="ＭＳ Ｐゴシック" charset="-128"/>
          <a:cs typeface="ＭＳ Ｐゴシック" charset="-128"/>
        </a:defRPr>
      </a:lvl1pPr>
      <a:lvl2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2pPr>
      <a:lvl3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3pPr>
      <a:lvl4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4pPr>
      <a:lvl5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5pPr>
      <a:lvl6pPr marL="4572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6pPr>
      <a:lvl7pPr marL="9144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7pPr>
      <a:lvl8pPr marL="13716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8pPr>
      <a:lvl9pPr marL="18288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9pPr>
    </p:titleStyle>
    <p:bodyStyle>
      <a:lvl1pPr marL="342900" indent="-342900" algn="l" rtl="0" fontAlgn="base">
        <a:spcBef>
          <a:spcPct val="20000"/>
        </a:spcBef>
        <a:spcAft>
          <a:spcPct val="0"/>
        </a:spcAft>
        <a:buClr>
          <a:srgbClr val="0000CC"/>
        </a:buClr>
        <a:buChar char="•"/>
        <a:defRPr sz="3200">
          <a:solidFill>
            <a:schemeClr val="tx1"/>
          </a:solidFill>
          <a:latin typeface="+mn-lt"/>
          <a:ea typeface="ＭＳ Ｐゴシック" charset="-128"/>
          <a:cs typeface="ＭＳ Ｐゴシック" charset="-128"/>
        </a:defRPr>
      </a:lvl1pPr>
      <a:lvl2pPr marL="742950" indent="-285750" algn="l" rtl="0" fontAlgn="base">
        <a:spcBef>
          <a:spcPct val="20000"/>
        </a:spcBef>
        <a:spcAft>
          <a:spcPct val="0"/>
        </a:spcAft>
        <a:buClr>
          <a:srgbClr val="0000CC"/>
        </a:buClr>
        <a:buChar char="–"/>
        <a:defRPr sz="3000">
          <a:solidFill>
            <a:schemeClr val="tx1"/>
          </a:solidFill>
          <a:latin typeface="+mn-lt"/>
          <a:ea typeface="ＭＳ Ｐゴシック" charset="-128"/>
        </a:defRPr>
      </a:lvl2pPr>
      <a:lvl3pPr marL="1143000" indent="-228600" algn="l" rtl="0" fontAlgn="base">
        <a:spcBef>
          <a:spcPct val="20000"/>
        </a:spcBef>
        <a:spcAft>
          <a:spcPct val="0"/>
        </a:spcAft>
        <a:buClr>
          <a:schemeClr val="tx1"/>
        </a:buClr>
        <a:buChar char="•"/>
        <a:defRPr sz="2800">
          <a:solidFill>
            <a:schemeClr val="tx1"/>
          </a:solidFill>
          <a:latin typeface="+mn-lt"/>
          <a:ea typeface="ＭＳ Ｐゴシック" charset="-128"/>
        </a:defRPr>
      </a:lvl3pPr>
      <a:lvl4pPr marL="1600200" indent="-228600" algn="l" rtl="0" fontAlgn="base">
        <a:spcBef>
          <a:spcPct val="20000"/>
        </a:spcBef>
        <a:spcAft>
          <a:spcPct val="0"/>
        </a:spcAft>
        <a:buChar char="–"/>
        <a:defRPr sz="2000" b="1">
          <a:solidFill>
            <a:schemeClr val="tx1"/>
          </a:solidFill>
          <a:latin typeface="+mn-lt"/>
          <a:ea typeface="ＭＳ Ｐゴシック" charset="-128"/>
        </a:defRPr>
      </a:lvl4pPr>
      <a:lvl5pPr marL="2057400" indent="-228600" algn="l" rtl="0" fontAlgn="base">
        <a:spcBef>
          <a:spcPct val="20000"/>
        </a:spcBef>
        <a:spcAft>
          <a:spcPct val="0"/>
        </a:spcAft>
        <a:buChar char="»"/>
        <a:defRPr sz="2000" b="1">
          <a:solidFill>
            <a:schemeClr val="tx1"/>
          </a:solidFill>
          <a:latin typeface="+mn-lt"/>
          <a:ea typeface="ＭＳ Ｐゴシック" charset="-128"/>
        </a:defRPr>
      </a:lvl5pPr>
      <a:lvl6pPr marL="2514600" indent="-228600" algn="l" rtl="0" eaLnBrk="1" fontAlgn="base" hangingPunct="1">
        <a:spcBef>
          <a:spcPct val="20000"/>
        </a:spcBef>
        <a:spcAft>
          <a:spcPct val="0"/>
        </a:spcAft>
        <a:buChar char="»"/>
        <a:defRPr sz="2000" b="1">
          <a:solidFill>
            <a:schemeClr val="tx1"/>
          </a:solidFill>
          <a:latin typeface="+mn-lt"/>
        </a:defRPr>
      </a:lvl6pPr>
      <a:lvl7pPr marL="2971800" indent="-228600" algn="l" rtl="0" eaLnBrk="1" fontAlgn="base" hangingPunct="1">
        <a:spcBef>
          <a:spcPct val="20000"/>
        </a:spcBef>
        <a:spcAft>
          <a:spcPct val="0"/>
        </a:spcAft>
        <a:buChar char="»"/>
        <a:defRPr sz="2000" b="1">
          <a:solidFill>
            <a:schemeClr val="tx1"/>
          </a:solidFill>
          <a:latin typeface="+mn-lt"/>
        </a:defRPr>
      </a:lvl7pPr>
      <a:lvl8pPr marL="3429000" indent="-228600" algn="l" rtl="0" eaLnBrk="1" fontAlgn="base" hangingPunct="1">
        <a:spcBef>
          <a:spcPct val="20000"/>
        </a:spcBef>
        <a:spcAft>
          <a:spcPct val="0"/>
        </a:spcAft>
        <a:buChar char="»"/>
        <a:defRPr sz="2000" b="1">
          <a:solidFill>
            <a:schemeClr val="tx1"/>
          </a:solidFill>
          <a:latin typeface="+mn-lt"/>
        </a:defRPr>
      </a:lvl8pPr>
      <a:lvl9pPr marL="3886200" indent="-228600" algn="l" rtl="0" eaLnBrk="1" fontAlgn="base" hangingPunct="1">
        <a:spcBef>
          <a:spcPct val="20000"/>
        </a:spcBef>
        <a:spcAft>
          <a:spcPct val="0"/>
        </a:spcAft>
        <a:buChar char="»"/>
        <a:defRPr sz="20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10.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11.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12.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1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14.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15.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16.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 Id="rId3" Type="http://schemas.openxmlformats.org/officeDocument/2006/relationships/image" Target="../media/image17.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 Id="rId3" Type="http://schemas.openxmlformats.org/officeDocument/2006/relationships/image" Target="../media/image18.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 Id="rId3" Type="http://schemas.openxmlformats.org/officeDocument/2006/relationships/image" Target="../media/image19.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 Id="rId3" Type="http://schemas.openxmlformats.org/officeDocument/2006/relationships/image" Target="../media/image20.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 Id="rId3" Type="http://schemas.openxmlformats.org/officeDocument/2006/relationships/image" Target="../media/image21.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 Id="rId3" Type="http://schemas.openxmlformats.org/officeDocument/2006/relationships/image" Target="../media/image2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2.xml"/><Relationship Id="rId3" Type="http://schemas.openxmlformats.org/officeDocument/2006/relationships/image" Target="../media/image23.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3.xml"/><Relationship Id="rId3" Type="http://schemas.openxmlformats.org/officeDocument/2006/relationships/image" Target="../media/image23.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 Id="rId3" Type="http://schemas.openxmlformats.org/officeDocument/2006/relationships/image" Target="../media/image24.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5.xml"/><Relationship Id="rId3" Type="http://schemas.openxmlformats.org/officeDocument/2006/relationships/image" Target="../media/image25.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7.xml"/><Relationship Id="rId3" Type="http://schemas.openxmlformats.org/officeDocument/2006/relationships/image" Target="../media/image26.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8.xml"/><Relationship Id="rId3" Type="http://schemas.openxmlformats.org/officeDocument/2006/relationships/image" Target="../media/image27.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2.xml"/><Relationship Id="rId3" Type="http://schemas.openxmlformats.org/officeDocument/2006/relationships/image" Target="../media/image28.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4.xml"/><Relationship Id="rId3" Type="http://schemas.openxmlformats.org/officeDocument/2006/relationships/image" Target="../media/image29.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5.xml"/><Relationship Id="rId3" Type="http://schemas.openxmlformats.org/officeDocument/2006/relationships/image" Target="../media/image30.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6.xml"/><Relationship Id="rId3" Type="http://schemas.openxmlformats.org/officeDocument/2006/relationships/image" Target="../media/image31.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7.xml"/><Relationship Id="rId3" Type="http://schemas.openxmlformats.org/officeDocument/2006/relationships/image" Target="../media/image32.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3.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1.xml"/><Relationship Id="rId3" Type="http://schemas.openxmlformats.org/officeDocument/2006/relationships/image" Target="../media/image33.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4.xml"/><Relationship Id="rId3" Type="http://schemas.openxmlformats.org/officeDocument/2006/relationships/image" Target="../media/image34.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8.xml"/><Relationship Id="rId3" Type="http://schemas.openxmlformats.org/officeDocument/2006/relationships/image" Target="../media/image35.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9.xml"/><Relationship Id="rId3" Type="http://schemas.openxmlformats.org/officeDocument/2006/relationships/image" Target="../media/image3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2.xml"/><Relationship Id="rId3" Type="http://schemas.openxmlformats.org/officeDocument/2006/relationships/image" Target="../media/image37.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4.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5.xml"/><Relationship Id="rId3" Type="http://schemas.openxmlformats.org/officeDocument/2006/relationships/image" Target="../media/image38.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8.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9.xml"/><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7" name="Rounded Rectangle 6"/>
          <p:cNvSpPr/>
          <p:nvPr/>
        </p:nvSpPr>
        <p:spPr>
          <a:xfrm>
            <a:off x="304800" y="1452563"/>
            <a:ext cx="8532813" cy="3043237"/>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9" name="Rounded Rectangle 8"/>
          <p:cNvSpPr/>
          <p:nvPr/>
        </p:nvSpPr>
        <p:spPr>
          <a:xfrm>
            <a:off x="418596" y="1528074"/>
            <a:ext cx="8306809" cy="2889482"/>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2" name="Title 1"/>
          <p:cNvSpPr>
            <a:spLocks noGrp="1"/>
          </p:cNvSpPr>
          <p:nvPr>
            <p:ph type="ctrTitle" idx="4294967295"/>
          </p:nvPr>
        </p:nvSpPr>
        <p:spPr>
          <a:xfrm>
            <a:off x="0" y="2286000"/>
            <a:ext cx="8534400" cy="898525"/>
          </a:xfrm>
        </p:spPr>
        <p:txBody>
          <a:bodyPr lIns="45720" rIns="45720">
            <a:normAutofit/>
          </a:bodyPr>
          <a:lstStyle/>
          <a:p>
            <a:pPr algn="r">
              <a:defRPr/>
            </a:pPr>
            <a:r>
              <a:rPr lang="en-US" sz="4200" dirty="0" smtClean="0">
                <a:ea typeface="+mj-ea"/>
                <a:cs typeface="+mj-cs"/>
              </a:rPr>
              <a:t>Presentation Basics</a:t>
            </a:r>
            <a:endParaRPr lang="en-US" sz="4200" dirty="0" smtClean="0">
              <a:ea typeface="+mj-ea"/>
              <a:cs typeface="+mj-cs"/>
            </a:endParaRPr>
          </a:p>
        </p:txBody>
      </p:sp>
      <p:sp>
        <p:nvSpPr>
          <p:cNvPr id="15366" name="Subtitle 2"/>
          <p:cNvSpPr>
            <a:spLocks noGrp="1"/>
          </p:cNvSpPr>
          <p:nvPr>
            <p:ph type="body" idx="1"/>
          </p:nvPr>
        </p:nvSpPr>
        <p:spPr>
          <a:xfrm>
            <a:off x="304800" y="3124200"/>
            <a:ext cx="8183563" cy="1066800"/>
          </a:xfrm>
        </p:spPr>
        <p:txBody>
          <a:bodyPr lIns="182880" tIns="0"/>
          <a:lstStyle/>
          <a:p>
            <a:pPr marL="36513" indent="0" algn="r">
              <a:spcBef>
                <a:spcPct val="0"/>
              </a:spcBef>
              <a:buFontTx/>
              <a:buNone/>
            </a:pPr>
            <a:r>
              <a:rPr lang="en-US" sz="2800" dirty="0" smtClean="0"/>
              <a:t>Lesson 2</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a:t>
            </a:r>
            <a:r>
              <a:rPr lang="en-US" dirty="0" smtClean="0">
                <a:ea typeface="+mj-ea"/>
                <a:cs typeface="+mj-cs"/>
              </a:rPr>
              <a:t>: </a:t>
            </a:r>
            <a:r>
              <a:rPr lang="en-US" b="1" dirty="0" smtClean="0"/>
              <a:t>Choose a Different Layout</a:t>
            </a:r>
            <a:r>
              <a:rPr lang="en-US" b="1" dirty="0" smtClean="0"/>
              <a:t> </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the new, blank presentation that is still open from the previous exercise.</a:t>
            </a:r>
            <a:endParaRPr lang="en-US" sz="2400" dirty="0" smtClean="0"/>
          </a:p>
          <a:p>
            <a:pPr marL="457200" indent="-457200">
              <a:buFont typeface="+mj-lt"/>
              <a:buAutoNum type="arabicPeriod"/>
            </a:pPr>
            <a:r>
              <a:rPr lang="en-US" sz="2400" dirty="0" smtClean="0"/>
              <a:t>Click </a:t>
            </a:r>
            <a:r>
              <a:rPr lang="en-US" sz="2400" dirty="0" smtClean="0"/>
              <a:t>the </a:t>
            </a:r>
            <a:r>
              <a:rPr lang="en-US" sz="2400" b="1" dirty="0" smtClean="0"/>
              <a:t>Home </a:t>
            </a:r>
            <a:r>
              <a:rPr lang="en-US" sz="2400" dirty="0" smtClean="0"/>
              <a:t>tab</a:t>
            </a:r>
            <a:r>
              <a:rPr lang="en-US" sz="2400" dirty="0" smtClean="0"/>
              <a:t> </a:t>
            </a:r>
            <a:br>
              <a:rPr lang="en-US" sz="2400" dirty="0" smtClean="0"/>
            </a:br>
            <a:r>
              <a:rPr lang="en-US" sz="2400" dirty="0" smtClean="0"/>
              <a:t>to make </a:t>
            </a:r>
            <a:r>
              <a:rPr lang="en-US" sz="2400" dirty="0" smtClean="0"/>
              <a:t>it active, if</a:t>
            </a:r>
            <a:r>
              <a:rPr lang="en-US" sz="2400" dirty="0" smtClean="0"/>
              <a:t> </a:t>
            </a:r>
            <a:br>
              <a:rPr lang="en-US" sz="2400" dirty="0" smtClean="0"/>
            </a:br>
            <a:r>
              <a:rPr lang="en-US" sz="2400" dirty="0" smtClean="0"/>
              <a:t>necessary</a:t>
            </a:r>
            <a:r>
              <a:rPr lang="en-US" sz="2400" dirty="0" smtClean="0"/>
              <a:t>, then click</a:t>
            </a:r>
            <a:r>
              <a:rPr lang="en-US" sz="2400" dirty="0" smtClean="0"/>
              <a:t> </a:t>
            </a:r>
            <a:br>
              <a:rPr lang="en-US" sz="2400" dirty="0" smtClean="0"/>
            </a:br>
            <a:r>
              <a:rPr lang="en-US" sz="2400" b="1" dirty="0" smtClean="0"/>
              <a:t>Layout</a:t>
            </a:r>
            <a:r>
              <a:rPr lang="en-US" sz="2400" dirty="0" smtClean="0"/>
              <a:t>. A drop-down</a:t>
            </a:r>
            <a:r>
              <a:rPr lang="en-US" sz="2400" dirty="0" smtClean="0"/>
              <a:t> </a:t>
            </a:r>
            <a:br>
              <a:rPr lang="en-US" sz="2400" dirty="0" smtClean="0"/>
            </a:br>
            <a:r>
              <a:rPr lang="en-US" sz="2400" dirty="0" smtClean="0"/>
              <a:t>menu </a:t>
            </a:r>
            <a:r>
              <a:rPr lang="en-US" sz="2400" dirty="0" smtClean="0"/>
              <a:t>(called a </a:t>
            </a:r>
            <a:r>
              <a:rPr lang="en-US" sz="2400" i="1" dirty="0" smtClean="0"/>
              <a:t>gallery</a:t>
            </a:r>
            <a:r>
              <a:rPr lang="en-US" sz="2400" dirty="0" smtClean="0"/>
              <a:t>)</a:t>
            </a:r>
            <a:r>
              <a:rPr lang="en-US" sz="2400" dirty="0" smtClean="0"/>
              <a:t> </a:t>
            </a:r>
            <a:br>
              <a:rPr lang="en-US" sz="2400" dirty="0" smtClean="0"/>
            </a:br>
            <a:r>
              <a:rPr lang="en-US" sz="2400" dirty="0" smtClean="0"/>
              <a:t>appears</a:t>
            </a:r>
            <a:r>
              <a:rPr lang="en-US" sz="2400" dirty="0" smtClean="0"/>
              <a:t>, displaying</a:t>
            </a:r>
            <a:r>
              <a:rPr lang="en-US" sz="2400" dirty="0" smtClean="0"/>
              <a:t> </a:t>
            </a:r>
            <a:br>
              <a:rPr lang="en-US" sz="2400" dirty="0" smtClean="0"/>
            </a:br>
            <a:r>
              <a:rPr lang="en-US" sz="2400" dirty="0" smtClean="0"/>
              <a:t>PowerPoint’s </a:t>
            </a:r>
            <a:r>
              <a:rPr lang="en-US" sz="2400" dirty="0" smtClean="0"/>
              <a:t>default</a:t>
            </a:r>
            <a:r>
              <a:rPr lang="en-US" sz="2400" dirty="0" smtClean="0"/>
              <a:t> </a:t>
            </a:r>
            <a:br>
              <a:rPr lang="en-US" sz="2400" dirty="0" smtClean="0"/>
            </a:br>
            <a:r>
              <a:rPr lang="en-US" sz="2400" dirty="0" smtClean="0"/>
              <a:t>layouts</a:t>
            </a:r>
            <a:r>
              <a:rPr lang="en-US" sz="2400" dirty="0" smtClean="0"/>
              <a:t>, as shown in</a:t>
            </a:r>
            <a:r>
              <a:rPr lang="en-US" sz="2400" dirty="0" smtClean="0"/>
              <a:t> the </a:t>
            </a:r>
            <a:br>
              <a:rPr lang="en-US" sz="2400" dirty="0" smtClean="0"/>
            </a:br>
            <a:r>
              <a:rPr lang="en-US" sz="2400" dirty="0" smtClean="0"/>
              <a:t>figure. </a:t>
            </a:r>
            <a:r>
              <a:rPr lang="en-US" sz="2400" dirty="0" smtClean="0"/>
              <a:t>The title of the gallery is Office Theme, indicating that all these layouts come from the default theme</a:t>
            </a:r>
            <a:r>
              <a:rPr lang="en-US" sz="2400" dirty="0" smtClean="0"/>
              <a:t> </a:t>
            </a:r>
            <a:br>
              <a:rPr lang="en-US" sz="2400" dirty="0" smtClean="0"/>
            </a:br>
            <a:r>
              <a:rPr lang="en-US" sz="2400" dirty="0" smtClean="0"/>
              <a:t>(</a:t>
            </a:r>
            <a:r>
              <a:rPr lang="en-US" sz="2400" dirty="0" smtClean="0"/>
              <a:t>named Office)</a:t>
            </a:r>
            <a:r>
              <a:rPr lang="en-US" sz="2400" dirty="0" smtClean="0"/>
              <a:t>.</a:t>
            </a:r>
            <a:endParaRPr lang="en-US" sz="2400" dirty="0" smtClean="0"/>
          </a:p>
        </p:txBody>
      </p:sp>
      <p:pic>
        <p:nvPicPr>
          <p:cNvPr id="4" name="Picture 3" descr="0203.png"/>
          <p:cNvPicPr>
            <a:picLocks noChangeAspect="1"/>
          </p:cNvPicPr>
          <p:nvPr/>
        </p:nvPicPr>
        <p:blipFill>
          <a:blip r:embed="rId3"/>
          <a:stretch>
            <a:fillRect/>
          </a:stretch>
        </p:blipFill>
        <p:spPr>
          <a:xfrm>
            <a:off x="4343400" y="2286000"/>
            <a:ext cx="4191000" cy="2932270"/>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496692672"/>
      </p:ext>
    </p:extLst>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Choose a Different Layout </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2"/>
            </a:pPr>
            <a:r>
              <a:rPr lang="en-US" sz="2400" dirty="0" smtClean="0"/>
              <a:t>Click the </a:t>
            </a:r>
            <a:r>
              <a:rPr lang="en-US" sz="2400" b="1" dirty="0" smtClean="0"/>
              <a:t>Title</a:t>
            </a:r>
            <a:r>
              <a:rPr lang="en-US" sz="2400" b="1" dirty="0" smtClean="0"/>
              <a:t> </a:t>
            </a:r>
            <a:br>
              <a:rPr lang="en-US" sz="2400" b="1" dirty="0" smtClean="0"/>
            </a:br>
            <a:r>
              <a:rPr lang="en-US" sz="2400" b="1" dirty="0" smtClean="0"/>
              <a:t>and </a:t>
            </a:r>
            <a:r>
              <a:rPr lang="en-US" sz="2400" b="1" dirty="0" smtClean="0"/>
              <a:t>Content</a:t>
            </a:r>
            <a:r>
              <a:rPr lang="en-US" sz="2400" b="1" dirty="0" smtClean="0"/>
              <a:t> </a:t>
            </a:r>
            <a:r>
              <a:rPr lang="en-US" sz="2400" dirty="0" smtClean="0"/>
              <a:t/>
            </a:r>
            <a:br>
              <a:rPr lang="en-US" sz="2400" dirty="0" smtClean="0"/>
            </a:br>
            <a:r>
              <a:rPr lang="en-US" sz="2400" dirty="0" smtClean="0"/>
              <a:t>thumbnail </a:t>
            </a:r>
            <a:r>
              <a:rPr lang="en-US" sz="2400" dirty="0" smtClean="0"/>
              <a:t>in</a:t>
            </a:r>
            <a:r>
              <a:rPr lang="en-US" sz="2400" dirty="0" smtClean="0"/>
              <a:t> </a:t>
            </a:r>
            <a:br>
              <a:rPr lang="en-US" sz="2400" dirty="0" smtClean="0"/>
            </a:br>
            <a:r>
              <a:rPr lang="en-US" sz="2400" dirty="0" smtClean="0"/>
              <a:t>the </a:t>
            </a:r>
            <a:r>
              <a:rPr lang="en-US" sz="2400" dirty="0" smtClean="0"/>
              <a:t>gallery.</a:t>
            </a:r>
            <a:r>
              <a:rPr lang="en-US" sz="2400" dirty="0" smtClean="0"/>
              <a:t> </a:t>
            </a:r>
            <a:br>
              <a:rPr lang="en-US" sz="2400" dirty="0" smtClean="0"/>
            </a:br>
            <a:r>
              <a:rPr lang="en-US" sz="2400" dirty="0" smtClean="0"/>
              <a:t>The </a:t>
            </a:r>
            <a:r>
              <a:rPr lang="en-US" sz="2400" dirty="0" smtClean="0"/>
              <a:t>gallery</a:t>
            </a:r>
            <a:r>
              <a:rPr lang="en-US" sz="2400" dirty="0" smtClean="0"/>
              <a:t> </a:t>
            </a:r>
            <a:br>
              <a:rPr lang="en-US" sz="2400" dirty="0" smtClean="0"/>
            </a:br>
            <a:r>
              <a:rPr lang="en-US" sz="2400" dirty="0" smtClean="0"/>
              <a:t>closes </a:t>
            </a:r>
            <a:r>
              <a:rPr lang="en-US" sz="2400" dirty="0" smtClean="0"/>
              <a:t>and</a:t>
            </a:r>
            <a:r>
              <a:rPr lang="en-US" sz="2400" dirty="0" smtClean="0"/>
              <a:t> </a:t>
            </a:r>
            <a:br>
              <a:rPr lang="en-US" sz="2400" dirty="0" smtClean="0"/>
            </a:br>
            <a:r>
              <a:rPr lang="en-US" sz="2400" dirty="0" smtClean="0"/>
              <a:t>PowerPoint </a:t>
            </a:r>
            <a:br>
              <a:rPr lang="en-US" sz="2400" dirty="0" smtClean="0"/>
            </a:br>
            <a:r>
              <a:rPr lang="en-US" sz="2400" dirty="0" smtClean="0"/>
              <a:t>applies </a:t>
            </a:r>
            <a:r>
              <a:rPr lang="en-US" sz="2400" dirty="0" smtClean="0"/>
              <a:t>the</a:t>
            </a:r>
            <a:r>
              <a:rPr lang="en-US" sz="2400" dirty="0" smtClean="0"/>
              <a:t> </a:t>
            </a:r>
            <a:br>
              <a:rPr lang="en-US" sz="2400" dirty="0" smtClean="0"/>
            </a:br>
            <a:r>
              <a:rPr lang="en-US" sz="2400" dirty="0" smtClean="0"/>
              <a:t>chosen </a:t>
            </a:r>
            <a:r>
              <a:rPr lang="en-US" sz="2400" dirty="0" smtClean="0"/>
              <a:t>layout</a:t>
            </a:r>
            <a:r>
              <a:rPr lang="en-US" sz="2400" dirty="0" smtClean="0"/>
              <a:t> </a:t>
            </a:r>
            <a:br>
              <a:rPr lang="en-US" sz="2400" dirty="0" smtClean="0"/>
            </a:br>
            <a:r>
              <a:rPr lang="en-US" sz="2400" dirty="0" smtClean="0"/>
              <a:t>to </a:t>
            </a:r>
            <a:r>
              <a:rPr lang="en-US" sz="2400" dirty="0" smtClean="0"/>
              <a:t>the current</a:t>
            </a:r>
            <a:r>
              <a:rPr lang="en-US" sz="2400" dirty="0" smtClean="0"/>
              <a:t> </a:t>
            </a:r>
            <a:br>
              <a:rPr lang="en-US" sz="2400" dirty="0" smtClean="0"/>
            </a:br>
            <a:r>
              <a:rPr lang="en-US" sz="2400" dirty="0" smtClean="0"/>
              <a:t>slide</a:t>
            </a:r>
            <a:r>
              <a:rPr lang="en-US" sz="2400" dirty="0" smtClean="0"/>
              <a:t>, as</a:t>
            </a:r>
            <a:r>
              <a:rPr lang="en-US" sz="2400" dirty="0" smtClean="0"/>
              <a:t> </a:t>
            </a:r>
            <a:br>
              <a:rPr lang="en-US" sz="2400" dirty="0" smtClean="0"/>
            </a:br>
            <a:r>
              <a:rPr lang="en-US" sz="2400" dirty="0" smtClean="0"/>
              <a:t>in the figure.</a:t>
            </a:r>
          </a:p>
          <a:p>
            <a:r>
              <a:rPr lang="en-US" sz="2400" b="1" dirty="0" smtClean="0"/>
              <a:t>LEAVE</a:t>
            </a:r>
            <a:r>
              <a:rPr lang="en-US" sz="2400" dirty="0" smtClean="0"/>
              <a:t> the presentation open to use in the next exercise. </a:t>
            </a:r>
          </a:p>
          <a:p>
            <a:endParaRPr lang="en-US" sz="2400" dirty="0"/>
          </a:p>
        </p:txBody>
      </p:sp>
      <p:pic>
        <p:nvPicPr>
          <p:cNvPr id="4" name="Picture 3" descr="0204.png"/>
          <p:cNvPicPr>
            <a:picLocks noChangeAspect="1"/>
          </p:cNvPicPr>
          <p:nvPr/>
        </p:nvPicPr>
        <p:blipFill>
          <a:blip r:embed="rId3"/>
          <a:stretch>
            <a:fillRect/>
          </a:stretch>
        </p:blipFill>
        <p:spPr>
          <a:xfrm>
            <a:off x="2895601" y="1828800"/>
            <a:ext cx="5791199" cy="3753416"/>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158796766"/>
      </p:ext>
    </p:extLst>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Adding Text to a Blank Slide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If </a:t>
            </a:r>
            <a:r>
              <a:rPr lang="en-US" sz="2400" dirty="0" smtClean="0"/>
              <a:t>a blank slide has one or more text placeholders, you can easily add text to the slide.</a:t>
            </a:r>
            <a:r>
              <a:rPr lang="en-US" sz="2400" dirty="0" smtClean="0"/>
              <a:t> </a:t>
            </a:r>
          </a:p>
          <a:p>
            <a:r>
              <a:rPr lang="en-US" sz="2400" dirty="0" smtClean="0"/>
              <a:t>To </a:t>
            </a:r>
            <a:r>
              <a:rPr lang="en-US" sz="2400" dirty="0" smtClean="0"/>
              <a:t>enter text, just click the sample text in the placeholder, and then type your text.</a:t>
            </a:r>
            <a:r>
              <a:rPr lang="en-US" sz="2400" dirty="0" smtClean="0"/>
              <a:t> </a:t>
            </a:r>
          </a:p>
          <a:p>
            <a:r>
              <a:rPr lang="en-US" sz="2400" dirty="0" smtClean="0"/>
              <a:t>In the next exercise</a:t>
            </a:r>
            <a:r>
              <a:rPr lang="en-US" sz="2400" dirty="0" smtClean="0"/>
              <a:t>, you will enter text into a blank slide’s placeholders to create a set of discussion points for a meeting of store managers. The slide you work with in this exercise has a title placeholder and a content placeholder that can hold text and other types of content.</a:t>
            </a:r>
          </a:p>
          <a:p>
            <a:endParaRPr lang="en-US" sz="2400"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081357408"/>
      </p:ext>
    </p:extLst>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a:t>
            </a:r>
            <a:r>
              <a:rPr lang="en-US" dirty="0" smtClean="0">
                <a:ea typeface="+mj-ea"/>
                <a:cs typeface="+mj-cs"/>
              </a:rPr>
              <a:t>: </a:t>
            </a:r>
            <a:r>
              <a:rPr lang="en-US" b="1" dirty="0" smtClean="0"/>
              <a:t>Add Text to a Blank Slide</a:t>
            </a:r>
            <a:r>
              <a:rPr lang="en-US" b="1" dirty="0" smtClean="0"/>
              <a:t> </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smtClean="0"/>
              <a:t>the slide that is still on the screen from the preceding exercise.</a:t>
            </a:r>
            <a:endParaRPr lang="en-US" sz="2400" dirty="0" smtClean="0"/>
          </a:p>
          <a:p>
            <a:pPr marL="457200" indent="-457200">
              <a:buFont typeface="+mj-lt"/>
              <a:buAutoNum type="arabicPeriod"/>
            </a:pPr>
            <a:r>
              <a:rPr lang="en-US" sz="2400" dirty="0" smtClean="0"/>
              <a:t>Click </a:t>
            </a:r>
            <a:r>
              <a:rPr lang="en-US" sz="2400" dirty="0" smtClean="0"/>
              <a:t>the </a:t>
            </a:r>
            <a:r>
              <a:rPr lang="en-US" sz="2400" b="1" dirty="0" smtClean="0"/>
              <a:t>title placeholder </a:t>
            </a:r>
            <a:r>
              <a:rPr lang="en-US" sz="2400" dirty="0" smtClean="0"/>
              <a:t>at the top of the slide. The text </a:t>
            </a:r>
            <a:r>
              <a:rPr lang="en-US" sz="2400" i="1" dirty="0" smtClean="0"/>
              <a:t>Click to add title</a:t>
            </a:r>
            <a:r>
              <a:rPr lang="en-US" sz="2400" dirty="0" smtClean="0"/>
              <a:t> ­disappears and a blinking insertion point appears in the placeholder.</a:t>
            </a:r>
            <a:endParaRPr lang="en-US" sz="2400" dirty="0" smtClean="0"/>
          </a:p>
          <a:p>
            <a:pPr marL="457200" indent="-457200">
              <a:buFont typeface="+mj-lt"/>
              <a:buAutoNum type="arabicPeriod"/>
            </a:pPr>
            <a:r>
              <a:rPr lang="en-US" sz="2400" dirty="0" smtClean="0"/>
              <a:t>Type </a:t>
            </a:r>
            <a:r>
              <a:rPr lang="en-US" sz="2400" b="1" dirty="0" smtClean="0"/>
              <a:t>Discussion Points</a:t>
            </a:r>
            <a:r>
              <a:rPr lang="en-US" sz="2400" dirty="0" smtClean="0"/>
              <a:t>.</a:t>
            </a:r>
            <a:endParaRPr lang="en-US" sz="2400" dirty="0" smtClean="0"/>
          </a:p>
          <a:p>
            <a:pPr marL="457200" indent="-457200">
              <a:buFont typeface="+mj-lt"/>
              <a:buAutoNum type="arabicPeriod"/>
            </a:pPr>
            <a:r>
              <a:rPr lang="en-US" sz="2400" dirty="0" smtClean="0"/>
              <a:t>Click </a:t>
            </a:r>
            <a:r>
              <a:rPr lang="en-US" sz="2400" dirty="0" smtClean="0"/>
              <a:t>the text at the top of the lower placeholder. The words </a:t>
            </a:r>
            <a:r>
              <a:rPr lang="en-US" sz="2400" i="1" dirty="0" smtClean="0"/>
              <a:t>Click to add text</a:t>
            </a:r>
            <a:r>
              <a:rPr lang="en-US" sz="2400" dirty="0" smtClean="0"/>
              <a:t> ­disappear and the insertion point appears</a:t>
            </a:r>
            <a:r>
              <a:rPr lang="en-US" sz="2400" dirty="0" smtClean="0"/>
              <a:t>.</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043413200"/>
      </p:ext>
    </p:extLst>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Add Text to a Blank Slide </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dirty="0" smtClean="0"/>
              <a:t>Type </a:t>
            </a:r>
            <a:r>
              <a:rPr lang="en-US" sz="2400" b="1" dirty="0" smtClean="0"/>
              <a:t>Customer surveys</a:t>
            </a:r>
            <a:r>
              <a:rPr lang="en-US" sz="2400" dirty="0" smtClean="0"/>
              <a:t>, then press </a:t>
            </a:r>
            <a:r>
              <a:rPr lang="en-US" sz="2400" b="1" dirty="0" smtClean="0"/>
              <a:t>Enter</a:t>
            </a:r>
            <a:r>
              <a:rPr lang="en-US" sz="2400" dirty="0" smtClean="0"/>
              <a:t> to move the insertion point down to a new line</a:t>
            </a:r>
            <a:r>
              <a:rPr lang="en-US" sz="2400" dirty="0" smtClean="0"/>
              <a:t>.</a:t>
            </a:r>
          </a:p>
          <a:p>
            <a:pPr marL="457200" indent="-457200">
              <a:buFont typeface="+mj-lt"/>
              <a:buAutoNum type="arabicPeriod" startAt="4"/>
            </a:pPr>
            <a:r>
              <a:rPr lang="en-US" sz="2400" dirty="0" smtClean="0"/>
              <a:t>Type </a:t>
            </a:r>
            <a:r>
              <a:rPr lang="en-US" sz="2400" b="1" dirty="0" smtClean="0"/>
              <a:t>Inventory </a:t>
            </a:r>
            <a:r>
              <a:rPr lang="en-US" sz="2400" dirty="0" smtClean="0"/>
              <a:t>tracking and press </a:t>
            </a:r>
            <a:r>
              <a:rPr lang="en-US" sz="2400" b="1" dirty="0" smtClean="0"/>
              <a:t>Enter</a:t>
            </a:r>
            <a:r>
              <a:rPr lang="en-US" sz="2400" dirty="0" smtClean="0"/>
              <a:t>.</a:t>
            </a:r>
            <a:endParaRPr lang="en-US" sz="2400" dirty="0" smtClean="0"/>
          </a:p>
          <a:p>
            <a:pPr marL="457200" indent="-457200">
              <a:buFont typeface="+mj-lt"/>
              <a:buAutoNum type="arabicPeriod" startAt="4"/>
            </a:pPr>
            <a:r>
              <a:rPr lang="en-US" sz="2400" dirty="0" smtClean="0"/>
              <a:t>Type </a:t>
            </a:r>
            <a:r>
              <a:rPr lang="en-US" sz="2400" b="1" dirty="0" smtClean="0"/>
              <a:t>Absenteeism </a:t>
            </a:r>
            <a:r>
              <a:rPr lang="en-US" sz="2400" dirty="0" smtClean="0"/>
              <a:t>policy and press </a:t>
            </a:r>
            <a:r>
              <a:rPr lang="en-US" sz="2400" b="1" dirty="0" smtClean="0"/>
              <a:t>Enter</a:t>
            </a:r>
            <a:r>
              <a:rPr lang="en-US" sz="2400" dirty="0" smtClean="0"/>
              <a:t>.</a:t>
            </a:r>
            <a:endParaRPr lang="en-US" sz="2400" dirty="0" smtClean="0"/>
          </a:p>
          <a:p>
            <a:pPr marL="457200" indent="-457200">
              <a:buFont typeface="+mj-lt"/>
              <a:buAutoNum type="arabicPeriod" startAt="4"/>
            </a:pPr>
            <a:r>
              <a:rPr lang="en-US" sz="2400" dirty="0" smtClean="0"/>
              <a:t>Type </a:t>
            </a:r>
            <a:r>
              <a:rPr lang="en-US" sz="2400" b="1" dirty="0" smtClean="0"/>
              <a:t>Break </a:t>
            </a:r>
            <a:r>
              <a:rPr lang="en-US" sz="2400" dirty="0" smtClean="0"/>
              <a:t>and press </a:t>
            </a:r>
            <a:r>
              <a:rPr lang="en-US" sz="2400" b="1" dirty="0" smtClean="0"/>
              <a:t>Enter</a:t>
            </a:r>
            <a:r>
              <a:rPr lang="en-US" sz="2400" dirty="0" smtClean="0"/>
              <a:t>.</a:t>
            </a:r>
            <a:endParaRPr lang="en-US" sz="2400" dirty="0" smtClean="0"/>
          </a:p>
          <a:p>
            <a:pPr marL="457200" indent="-457200">
              <a:buFont typeface="+mj-lt"/>
              <a:buAutoNum type="arabicPeriod" startAt="4"/>
            </a:pPr>
            <a:r>
              <a:rPr lang="en-US" sz="2400" dirty="0" smtClean="0"/>
              <a:t>Type </a:t>
            </a:r>
            <a:r>
              <a:rPr lang="en-US" sz="2400" b="1" dirty="0" smtClean="0"/>
              <a:t>Store security </a:t>
            </a:r>
            <a:r>
              <a:rPr lang="en-US" sz="2400" dirty="0" smtClean="0"/>
              <a:t>and press </a:t>
            </a:r>
            <a:r>
              <a:rPr lang="en-US" sz="2400" b="1" dirty="0" smtClean="0"/>
              <a:t>Enter</a:t>
            </a:r>
            <a:r>
              <a:rPr lang="en-US" sz="2400" dirty="0" smtClean="0"/>
              <a:t>.</a:t>
            </a:r>
            <a:endParaRPr lang="en-US" sz="2400" dirty="0" smtClean="0"/>
          </a:p>
          <a:p>
            <a:pPr marL="457200" indent="-457200">
              <a:buFont typeface="+mj-lt"/>
              <a:buAutoNum type="arabicPeriod" startAt="4"/>
            </a:pPr>
            <a:r>
              <a:rPr lang="en-US" sz="2400" dirty="0" smtClean="0"/>
              <a:t>Type </a:t>
            </a:r>
            <a:r>
              <a:rPr lang="en-US" sz="2400" b="1" dirty="0" smtClean="0"/>
              <a:t>Store closing procedures </a:t>
            </a:r>
            <a:r>
              <a:rPr lang="en-US" sz="2400" dirty="0" smtClean="0"/>
              <a:t>and press </a:t>
            </a:r>
            <a:r>
              <a:rPr lang="en-US" sz="2400" b="1" dirty="0" smtClean="0"/>
              <a:t>Enter</a:t>
            </a:r>
            <a:r>
              <a:rPr lang="en-US" sz="2400" dirty="0" smtClean="0"/>
              <a:t>.</a:t>
            </a:r>
          </a:p>
          <a:p>
            <a:endParaRPr lang="en-US" sz="2400"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007340587"/>
      </p:ext>
    </p:extLst>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Add Text to a Blank Slide </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10"/>
            </a:pPr>
            <a:r>
              <a:rPr lang="en-US" sz="2400" dirty="0" smtClean="0"/>
              <a:t>Type </a:t>
            </a:r>
            <a:r>
              <a:rPr lang="en-US" sz="2400" b="1" dirty="0" smtClean="0"/>
              <a:t>Cash drawer</a:t>
            </a:r>
            <a:r>
              <a:rPr lang="en-US" sz="2400" b="1" dirty="0" smtClean="0"/>
              <a:t> </a:t>
            </a:r>
            <a:br>
              <a:rPr lang="en-US" sz="2400" b="1" dirty="0" smtClean="0"/>
            </a:br>
            <a:r>
              <a:rPr lang="en-US" sz="2400" b="1" dirty="0" smtClean="0"/>
              <a:t>management</a:t>
            </a:r>
            <a:r>
              <a:rPr lang="en-US" sz="2400" dirty="0" smtClean="0"/>
              <a:t>,</a:t>
            </a:r>
            <a:r>
              <a:rPr lang="en-US" sz="2400" dirty="0" smtClean="0"/>
              <a:t> </a:t>
            </a:r>
            <a:br>
              <a:rPr lang="en-US" sz="2400" dirty="0" smtClean="0"/>
            </a:br>
            <a:r>
              <a:rPr lang="en-US" sz="2400" dirty="0" smtClean="0"/>
              <a:t>then </a:t>
            </a:r>
            <a:r>
              <a:rPr lang="en-US" sz="2400" dirty="0" smtClean="0"/>
              <a:t>click</a:t>
            </a:r>
            <a:r>
              <a:rPr lang="en-US" sz="2400" dirty="0" smtClean="0"/>
              <a:t> </a:t>
            </a:r>
            <a:br>
              <a:rPr lang="en-US" sz="2400" dirty="0" smtClean="0"/>
            </a:br>
            <a:r>
              <a:rPr lang="en-US" sz="2400" dirty="0" smtClean="0"/>
              <a:t>anywhere </a:t>
            </a:r>
            <a:r>
              <a:rPr lang="en-US" sz="2400" dirty="0" smtClean="0"/>
              <a:t>in</a:t>
            </a:r>
            <a:r>
              <a:rPr lang="en-US" sz="2400" dirty="0" smtClean="0"/>
              <a:t> </a:t>
            </a:r>
            <a:br>
              <a:rPr lang="en-US" sz="2400" dirty="0" smtClean="0"/>
            </a:br>
            <a:r>
              <a:rPr lang="en-US" sz="2400" dirty="0" smtClean="0"/>
              <a:t>the blank </a:t>
            </a:r>
            <a:r>
              <a:rPr lang="en-US" sz="2400" dirty="0" smtClean="0"/>
              <a:t>area</a:t>
            </a:r>
            <a:r>
              <a:rPr lang="en-US" sz="2400" dirty="0" smtClean="0"/>
              <a:t> </a:t>
            </a:r>
            <a:br>
              <a:rPr lang="en-US" sz="2400" dirty="0" smtClean="0"/>
            </a:br>
            <a:r>
              <a:rPr lang="en-US" sz="2400" dirty="0" smtClean="0"/>
              <a:t>outside </a:t>
            </a:r>
            <a:r>
              <a:rPr lang="en-US" sz="2400" dirty="0" smtClean="0"/>
              <a:t>the</a:t>
            </a:r>
            <a:r>
              <a:rPr lang="en-US" sz="2400" dirty="0" smtClean="0"/>
              <a:t> </a:t>
            </a:r>
            <a:br>
              <a:rPr lang="en-US" sz="2400" dirty="0" smtClean="0"/>
            </a:br>
            <a:r>
              <a:rPr lang="en-US" sz="2400" dirty="0" smtClean="0"/>
              <a:t>placeholder </a:t>
            </a:r>
            <a:r>
              <a:rPr lang="en-US" sz="2400" dirty="0" smtClean="0"/>
              <a:t>to</a:t>
            </a:r>
            <a:r>
              <a:rPr lang="en-US" sz="2400" dirty="0" smtClean="0"/>
              <a:t> </a:t>
            </a:r>
            <a:br>
              <a:rPr lang="en-US" sz="2400" dirty="0" smtClean="0"/>
            </a:br>
            <a:r>
              <a:rPr lang="en-US" sz="2400" dirty="0" smtClean="0"/>
              <a:t>clear </a:t>
            </a:r>
            <a:r>
              <a:rPr lang="en-US" sz="2400" dirty="0" smtClean="0"/>
              <a:t>its borders</a:t>
            </a:r>
            <a:r>
              <a:rPr lang="en-US" sz="2400" dirty="0" smtClean="0"/>
              <a:t> </a:t>
            </a:r>
            <a:br>
              <a:rPr lang="en-US" sz="2400" dirty="0" smtClean="0"/>
            </a:br>
            <a:r>
              <a:rPr lang="en-US" sz="2400" dirty="0" smtClean="0"/>
              <a:t>from </a:t>
            </a:r>
            <a:r>
              <a:rPr lang="en-US" sz="2400" dirty="0" smtClean="0"/>
              <a:t>the screen.</a:t>
            </a:r>
            <a:r>
              <a:rPr lang="en-US" sz="2400" dirty="0" smtClean="0"/>
              <a:t> </a:t>
            </a:r>
            <a:br>
              <a:rPr lang="en-US" sz="2400" dirty="0" smtClean="0"/>
            </a:br>
            <a:r>
              <a:rPr lang="en-US" sz="2400" dirty="0" smtClean="0"/>
              <a:t>Your </a:t>
            </a:r>
            <a:r>
              <a:rPr lang="en-US" sz="2400" dirty="0" smtClean="0"/>
              <a:t>slide should</a:t>
            </a:r>
            <a:r>
              <a:rPr lang="en-US" sz="2400" dirty="0" smtClean="0"/>
              <a:t> </a:t>
            </a:r>
            <a:br>
              <a:rPr lang="en-US" sz="2400" dirty="0" smtClean="0"/>
            </a:br>
            <a:r>
              <a:rPr lang="en-US" sz="2400" dirty="0" smtClean="0"/>
              <a:t>look </a:t>
            </a:r>
            <a:r>
              <a:rPr lang="en-US" sz="2400" dirty="0" smtClean="0"/>
              <a:t>like the one</a:t>
            </a:r>
            <a:r>
              <a:rPr lang="en-US" sz="2400" dirty="0" smtClean="0"/>
              <a:t> </a:t>
            </a:r>
            <a:br>
              <a:rPr lang="en-US" sz="2400" dirty="0" smtClean="0"/>
            </a:br>
            <a:r>
              <a:rPr lang="en-US" sz="2400" dirty="0" smtClean="0"/>
              <a:t>in the figure.</a:t>
            </a:r>
          </a:p>
          <a:p>
            <a:r>
              <a:rPr lang="en-US" sz="2400" b="1" dirty="0" smtClean="0"/>
              <a:t>LEAVE</a:t>
            </a:r>
            <a:r>
              <a:rPr lang="en-US" sz="2400" dirty="0" smtClean="0"/>
              <a:t> the presentation open to use in the next exercise</a:t>
            </a:r>
            <a:r>
              <a:rPr lang="en-US" sz="2400" dirty="0" smtClean="0"/>
              <a:t>.</a:t>
            </a:r>
            <a:endParaRPr lang="en-US" sz="2400" dirty="0" smtClean="0"/>
          </a:p>
        </p:txBody>
      </p:sp>
      <p:pic>
        <p:nvPicPr>
          <p:cNvPr id="4" name="Picture 3" descr="0205.png"/>
          <p:cNvPicPr>
            <a:picLocks noChangeAspect="1"/>
          </p:cNvPicPr>
          <p:nvPr/>
        </p:nvPicPr>
        <p:blipFill>
          <a:blip r:embed="rId3"/>
          <a:stretch>
            <a:fillRect/>
          </a:stretch>
        </p:blipFill>
        <p:spPr>
          <a:xfrm>
            <a:off x="3352800" y="1981200"/>
            <a:ext cx="5265014" cy="3962400"/>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159589989"/>
      </p:ext>
    </p:extLst>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Saving a Presentation</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When you create a new presentation, it exists only in your computer’s memory.</a:t>
            </a:r>
            <a:r>
              <a:rPr lang="en-US" sz="2400" dirty="0" smtClean="0"/>
              <a:t> </a:t>
            </a:r>
          </a:p>
          <a:p>
            <a:r>
              <a:rPr lang="en-US" sz="2400" dirty="0" smtClean="0"/>
              <a:t>If </a:t>
            </a:r>
            <a:r>
              <a:rPr lang="en-US" sz="2400" dirty="0" smtClean="0"/>
              <a:t>you want to keep the presentation, you must save it on a disk or to a network location or flash drive.</a:t>
            </a:r>
            <a:r>
              <a:rPr lang="en-US" sz="2400" dirty="0" smtClean="0"/>
              <a:t> </a:t>
            </a:r>
          </a:p>
          <a:p>
            <a:r>
              <a:rPr lang="en-US" sz="2400" dirty="0" smtClean="0"/>
              <a:t>After </a:t>
            </a:r>
            <a:r>
              <a:rPr lang="en-US" sz="2400" dirty="0" smtClean="0"/>
              <a:t>you save a file, you can close it, then reopen it again later and resume working on it.</a:t>
            </a:r>
            <a:r>
              <a:rPr lang="en-US" sz="2400" dirty="0" smtClean="0"/>
              <a:t> </a:t>
            </a:r>
          </a:p>
          <a:p>
            <a:r>
              <a:rPr lang="en-US" sz="2400" dirty="0" smtClean="0"/>
              <a:t>The </a:t>
            </a:r>
            <a:r>
              <a:rPr lang="en-US" sz="2400" dirty="0" smtClean="0"/>
              <a:t>following exercises show you how to save a new presentation to a disk, how to save the presentation in a different file format, and how to work with PowerPoint’s Save options</a:t>
            </a:r>
            <a:r>
              <a:rPr lang="en-US" sz="2400" dirty="0" smtClean="0"/>
              <a:t>.</a:t>
            </a:r>
            <a:endParaRPr lang="en-US" sz="2400"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47037995"/>
      </p:ext>
    </p:extLst>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Saving a New Presentation for the First Time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When </a:t>
            </a:r>
            <a:r>
              <a:rPr lang="en-US" sz="2400" dirty="0" smtClean="0"/>
              <a:t>you save a presentation for the first time, PowerPoint displays the Save As dialog box so you can give the presentation a name before saving it.</a:t>
            </a:r>
            <a:r>
              <a:rPr lang="en-US" sz="2400" dirty="0" smtClean="0"/>
              <a:t> </a:t>
            </a:r>
          </a:p>
          <a:p>
            <a:r>
              <a:rPr lang="en-US" sz="2400" dirty="0" smtClean="0"/>
              <a:t>In the next exercise</a:t>
            </a:r>
            <a:r>
              <a:rPr lang="en-US" sz="2400" dirty="0" smtClean="0"/>
              <a:t>, you will name and save the presentation you created earlier.</a:t>
            </a:r>
          </a:p>
          <a:p>
            <a:endParaRPr lang="en-US" sz="2400"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26355099"/>
      </p:ext>
    </p:extLst>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a:t>
            </a:r>
            <a:r>
              <a:rPr lang="en-US" dirty="0" smtClean="0">
                <a:ea typeface="+mj-ea"/>
                <a:cs typeface="+mj-cs"/>
              </a:rPr>
              <a:t>: </a:t>
            </a:r>
            <a:r>
              <a:rPr lang="en-US" b="1" dirty="0" smtClean="0"/>
              <a:t>Save a New Presentation</a:t>
            </a:r>
            <a:r>
              <a:rPr lang="en-US" b="1" dirty="0" smtClean="0"/>
              <a:t> </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smtClean="0"/>
              <a:t>the presentation that is still on the screen from the preceding exercise.</a:t>
            </a:r>
            <a:endParaRPr lang="en-US" sz="2400" dirty="0" smtClean="0"/>
          </a:p>
          <a:p>
            <a:pPr marL="457200" indent="-457200">
              <a:buFont typeface="+mj-lt"/>
              <a:buAutoNum type="arabicPeriod"/>
            </a:pPr>
            <a:r>
              <a:rPr lang="en-US" sz="2400" dirty="0" smtClean="0"/>
              <a:t>On </a:t>
            </a:r>
            <a:r>
              <a:rPr lang="en-US" sz="2400" dirty="0" smtClean="0"/>
              <a:t>the Quick Access Toolbar, click </a:t>
            </a:r>
            <a:r>
              <a:rPr lang="en-US" sz="2400" b="1" dirty="0" smtClean="0"/>
              <a:t>Save</a:t>
            </a:r>
            <a:r>
              <a:rPr lang="en-US" sz="2400" dirty="0" smtClean="0"/>
              <a:t>. The Save As dialog box appears</a:t>
            </a:r>
            <a:r>
              <a:rPr lang="en-US" sz="2400" dirty="0" smtClean="0"/>
              <a:t>.</a:t>
            </a:r>
          </a:p>
          <a:p>
            <a:pPr marL="457200" indent="-457200">
              <a:buFont typeface="+mj-lt"/>
              <a:buAutoNum type="arabicPeriod"/>
            </a:pPr>
            <a:r>
              <a:rPr lang="en-US" sz="2400" dirty="0" smtClean="0"/>
              <a:t>Navigate to the folder where you want to save your files.</a:t>
            </a:r>
            <a:endParaRPr lang="en-US" sz="2400" dirty="0" smtClean="0"/>
          </a:p>
          <a:p>
            <a:pPr marL="457200" indent="-457200">
              <a:buFont typeface="+mj-lt"/>
              <a:buAutoNum type="arabicPeriod"/>
            </a:pPr>
            <a:r>
              <a:rPr lang="en-US" sz="2400" dirty="0" smtClean="0"/>
              <a:t>Select </a:t>
            </a:r>
            <a:r>
              <a:rPr lang="en-US" sz="2400" dirty="0" smtClean="0"/>
              <a:t>the text in the File name box by dragging the mouse pointer over it, and then press </a:t>
            </a:r>
            <a:r>
              <a:rPr lang="en-US" sz="2400" b="1" dirty="0" smtClean="0"/>
              <a:t>Delete</a:t>
            </a:r>
            <a:r>
              <a:rPr lang="en-US" sz="2400" dirty="0" smtClean="0"/>
              <a:t> to delete it</a:t>
            </a:r>
            <a:r>
              <a:rPr lang="en-US" sz="2400" dirty="0" smtClean="0"/>
              <a:t>.</a:t>
            </a:r>
          </a:p>
          <a:p>
            <a:endParaRPr lang="en-US" sz="2400"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157224282"/>
      </p:ext>
    </p:extLst>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Save a New Presentation </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dirty="0" smtClean="0"/>
              <a:t>Type </a:t>
            </a:r>
            <a:r>
              <a:rPr lang="en-US" sz="2400" b="1" dirty="0" smtClean="0"/>
              <a:t>Managers Meeting</a:t>
            </a:r>
            <a:r>
              <a:rPr lang="en-US" sz="2400" dirty="0" smtClean="0"/>
              <a:t>,</a:t>
            </a:r>
            <a:r>
              <a:rPr lang="en-US" sz="2400" dirty="0" smtClean="0"/>
              <a:t> </a:t>
            </a:r>
            <a:br>
              <a:rPr lang="en-US" sz="2400" dirty="0" smtClean="0"/>
            </a:br>
            <a:r>
              <a:rPr lang="en-US" sz="2400" dirty="0" smtClean="0"/>
              <a:t>as </a:t>
            </a:r>
            <a:r>
              <a:rPr lang="en-US" sz="2400" dirty="0" smtClean="0"/>
              <a:t>shown in</a:t>
            </a:r>
            <a:r>
              <a:rPr lang="en-US" sz="2400" dirty="0" smtClean="0"/>
              <a:t> the figure.</a:t>
            </a:r>
          </a:p>
          <a:p>
            <a:pPr marL="457200" indent="-457200">
              <a:buFont typeface="+mj-lt"/>
              <a:buAutoNum type="arabicPeriod" startAt="4"/>
            </a:pPr>
            <a:r>
              <a:rPr lang="en-US" sz="2400" dirty="0" smtClean="0"/>
              <a:t>Click </a:t>
            </a:r>
            <a:r>
              <a:rPr lang="en-US" sz="2400" b="1" dirty="0" smtClean="0"/>
              <a:t>Save</a:t>
            </a:r>
            <a:r>
              <a:rPr lang="en-US" sz="2400" dirty="0" smtClean="0"/>
              <a:t>. PowerPoint</a:t>
            </a:r>
            <a:r>
              <a:rPr lang="en-US" sz="2400" dirty="0" smtClean="0"/>
              <a:t> </a:t>
            </a:r>
            <a:br>
              <a:rPr lang="en-US" sz="2400" dirty="0" smtClean="0"/>
            </a:br>
            <a:r>
              <a:rPr lang="en-US" sz="2400" dirty="0" smtClean="0"/>
              <a:t>saves </a:t>
            </a:r>
            <a:r>
              <a:rPr lang="en-US" sz="2400" dirty="0" smtClean="0"/>
              <a:t>the presentation</a:t>
            </a:r>
            <a:r>
              <a:rPr lang="en-US" sz="2400" dirty="0" smtClean="0"/>
              <a:t> </a:t>
            </a:r>
            <a:br>
              <a:rPr lang="en-US" sz="2400" dirty="0" smtClean="0"/>
            </a:br>
            <a:r>
              <a:rPr lang="en-US" sz="2400" dirty="0" smtClean="0"/>
              <a:t>in </a:t>
            </a:r>
            <a:r>
              <a:rPr lang="en-US" sz="2400" dirty="0" smtClean="0"/>
              <a:t>the folder you chose,</a:t>
            </a:r>
            <a:r>
              <a:rPr lang="en-US" sz="2400" dirty="0" smtClean="0"/>
              <a:t> </a:t>
            </a:r>
            <a:br>
              <a:rPr lang="en-US" sz="2400" dirty="0" smtClean="0"/>
            </a:br>
            <a:r>
              <a:rPr lang="en-US" sz="2400" dirty="0" smtClean="0"/>
              <a:t>under </a:t>
            </a:r>
            <a:r>
              <a:rPr lang="en-US" sz="2400" dirty="0" smtClean="0"/>
              <a:t>the name you</a:t>
            </a:r>
            <a:r>
              <a:rPr lang="en-US" sz="2400" dirty="0" smtClean="0"/>
              <a:t> </a:t>
            </a:r>
            <a:br>
              <a:rPr lang="en-US" sz="2400" dirty="0" smtClean="0"/>
            </a:br>
            <a:r>
              <a:rPr lang="en-US" sz="2400" dirty="0" smtClean="0"/>
              <a:t>have </a:t>
            </a:r>
            <a:r>
              <a:rPr lang="en-US" sz="2400" dirty="0" smtClean="0"/>
              <a:t>given it.</a:t>
            </a:r>
            <a:endParaRPr lang="en-US" sz="2400" dirty="0" smtClean="0"/>
          </a:p>
          <a:p>
            <a:r>
              <a:rPr lang="en-US" sz="2400" b="1" dirty="0" smtClean="0"/>
              <a:t>LEAVE</a:t>
            </a:r>
            <a:r>
              <a:rPr lang="en-US" sz="2400" dirty="0" smtClean="0"/>
              <a:t> </a:t>
            </a:r>
            <a:r>
              <a:rPr lang="en-US" sz="2400" dirty="0" smtClean="0"/>
              <a:t>the presentation</a:t>
            </a:r>
            <a:r>
              <a:rPr lang="en-US" sz="2400" dirty="0" smtClean="0"/>
              <a:t> </a:t>
            </a:r>
            <a:br>
              <a:rPr lang="en-US" sz="2400" dirty="0" smtClean="0"/>
            </a:br>
            <a:r>
              <a:rPr lang="en-US" sz="2400" dirty="0" smtClean="0"/>
              <a:t>open </a:t>
            </a:r>
            <a:r>
              <a:rPr lang="en-US" sz="2400" dirty="0" smtClean="0"/>
              <a:t>to use in the next</a:t>
            </a:r>
            <a:r>
              <a:rPr lang="en-US" sz="2400" dirty="0" smtClean="0"/>
              <a:t> </a:t>
            </a:r>
            <a:br>
              <a:rPr lang="en-US" sz="2400" dirty="0" smtClean="0"/>
            </a:br>
            <a:r>
              <a:rPr lang="en-US" sz="2400" dirty="0" smtClean="0"/>
              <a:t>exercise.</a:t>
            </a:r>
            <a:endParaRPr lang="en-US" sz="2400" dirty="0" smtClean="0"/>
          </a:p>
        </p:txBody>
      </p:sp>
      <p:pic>
        <p:nvPicPr>
          <p:cNvPr id="4" name="Picture 3" descr="0206.png"/>
          <p:cNvPicPr>
            <a:picLocks noChangeAspect="1"/>
          </p:cNvPicPr>
          <p:nvPr/>
        </p:nvPicPr>
        <p:blipFill>
          <a:blip r:embed="rId3"/>
          <a:stretch>
            <a:fillRect/>
          </a:stretch>
        </p:blipFill>
        <p:spPr>
          <a:xfrm>
            <a:off x="4281502" y="2082800"/>
            <a:ext cx="4329098" cy="3022600"/>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465875407"/>
      </p:ext>
    </p:extLst>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smtClean="0">
                <a:ea typeface="+mj-ea"/>
                <a:cs typeface="+mj-cs"/>
              </a:rPr>
              <a:t>Objectives</a:t>
            </a:r>
            <a:endParaRPr lang="en-US" dirty="0" smtClean="0">
              <a:ea typeface="+mj-ea"/>
              <a:cs typeface="+mj-cs"/>
            </a:endParaRPr>
          </a:p>
        </p:txBody>
      </p:sp>
      <p:pic>
        <p:nvPicPr>
          <p:cNvPr id="4" name="Picture 3" descr="matrix.png"/>
          <p:cNvPicPr>
            <a:picLocks noChangeAspect="1"/>
          </p:cNvPicPr>
          <p:nvPr/>
        </p:nvPicPr>
        <p:blipFill>
          <a:blip r:embed="rId3"/>
          <a:stretch>
            <a:fillRect/>
          </a:stretch>
        </p:blipFill>
        <p:spPr>
          <a:xfrm>
            <a:off x="533400" y="1752600"/>
            <a:ext cx="8077200" cy="286847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Choosing a Different File Format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PowerPoint </a:t>
            </a:r>
            <a:r>
              <a:rPr lang="en-US" sz="2400" dirty="0" smtClean="0"/>
              <a:t>can save presentations in several different file formats.</a:t>
            </a:r>
            <a:r>
              <a:rPr lang="en-US" sz="2400" dirty="0" smtClean="0"/>
              <a:t> </a:t>
            </a:r>
          </a:p>
          <a:p>
            <a:r>
              <a:rPr lang="en-US" sz="2400" dirty="0" smtClean="0"/>
              <a:t>In the next exercise</a:t>
            </a:r>
            <a:r>
              <a:rPr lang="en-US" sz="2400" dirty="0" smtClean="0"/>
              <a:t>, you will save your presentation in a format that is compatible with earlier versions of PowerPoint</a:t>
            </a:r>
            <a:r>
              <a:rPr lang="en-US" sz="2400" dirty="0" smtClean="0"/>
              <a:t>.</a:t>
            </a:r>
          </a:p>
          <a:p>
            <a:r>
              <a:rPr lang="en-US" sz="2400" dirty="0" smtClean="0"/>
              <a:t>By default, PowerPoint 2010 saves presentations in a type of XML format, which is not compatible with earlier versions of PowerPoint.</a:t>
            </a:r>
            <a:r>
              <a:rPr lang="en-US" sz="2400" dirty="0" smtClean="0"/>
              <a:t> </a:t>
            </a:r>
          </a:p>
          <a:p>
            <a:endParaRPr lang="en-US" sz="2400"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723506930"/>
      </p:ext>
    </p:extLst>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Choosing a Different File Format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If </a:t>
            </a:r>
            <a:r>
              <a:rPr lang="en-US" sz="2400" dirty="0" smtClean="0"/>
              <a:t>you want to be able to use a presentation with an older version of PowerPoint, you can save it by using the PowerPoint 97-2003 Presentation file format</a:t>
            </a:r>
            <a:r>
              <a:rPr lang="en-US" sz="2400" dirty="0" smtClean="0"/>
              <a:t>.</a:t>
            </a:r>
          </a:p>
          <a:p>
            <a:r>
              <a:rPr lang="en-US" sz="2400" dirty="0" smtClean="0"/>
              <a:t>You can save a presentation in other formats as well. For example, if you select the PowerPoint Show format, the presentation will always open in Slide Show view, rather than in Normal view.</a:t>
            </a:r>
            <a:r>
              <a:rPr lang="en-US" sz="2400" dirty="0" smtClean="0"/>
              <a:t> </a:t>
            </a:r>
          </a:p>
          <a:p>
            <a:r>
              <a:rPr lang="en-US" sz="2400" dirty="0" smtClean="0"/>
              <a:t>You </a:t>
            </a:r>
            <a:r>
              <a:rPr lang="en-US" sz="2400" dirty="0" smtClean="0"/>
              <a:t>can also save a presentation as a template, or as a series of graphics, or in a macro-enabled format</a:t>
            </a:r>
            <a:r>
              <a:rPr lang="en-US" sz="2400" dirty="0" smtClean="0"/>
              <a:t>.</a:t>
            </a:r>
          </a:p>
          <a:p>
            <a:endParaRPr lang="en-US" sz="2400"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723506930"/>
      </p:ext>
    </p:extLst>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a:t>
            </a:r>
            <a:r>
              <a:rPr lang="en-US" dirty="0" smtClean="0">
                <a:ea typeface="+mj-ea"/>
                <a:cs typeface="+mj-cs"/>
              </a:rPr>
              <a:t>: </a:t>
            </a:r>
            <a:r>
              <a:rPr lang="en-US" b="1" dirty="0" smtClean="0"/>
              <a:t>Choose a Different File Format</a:t>
            </a:r>
            <a:r>
              <a:rPr lang="en-US" b="1" dirty="0" smtClean="0"/>
              <a:t> </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smtClean="0"/>
              <a:t>the </a:t>
            </a:r>
            <a:r>
              <a:rPr lang="en-US" sz="2400" b="1" i="1" dirty="0" smtClean="0"/>
              <a:t>Managers Meeting</a:t>
            </a:r>
            <a:r>
              <a:rPr lang="en-US" sz="2400" dirty="0" smtClean="0"/>
              <a:t> presentation that is still open from the previous exercise.</a:t>
            </a:r>
            <a:endParaRPr lang="en-US" sz="2400" dirty="0" smtClean="0"/>
          </a:p>
          <a:p>
            <a:pPr marL="457200" indent="-457200">
              <a:buFont typeface="+mj-lt"/>
              <a:buAutoNum type="arabicPeriod"/>
            </a:pPr>
            <a:r>
              <a:rPr lang="en-US" sz="2400" dirty="0" smtClean="0"/>
              <a:t>Click </a:t>
            </a:r>
            <a:r>
              <a:rPr lang="en-US" sz="2400" dirty="0" smtClean="0"/>
              <a:t>the </a:t>
            </a:r>
            <a:r>
              <a:rPr lang="en-US" sz="2400" b="1" dirty="0" smtClean="0"/>
              <a:t>File </a:t>
            </a:r>
            <a:r>
              <a:rPr lang="en-US" sz="2400" dirty="0" smtClean="0"/>
              <a:t>tab, then click the </a:t>
            </a:r>
            <a:r>
              <a:rPr lang="en-US" sz="2400" b="1" dirty="0" smtClean="0"/>
              <a:t>Save As </a:t>
            </a:r>
            <a:r>
              <a:rPr lang="en-US" sz="2400" dirty="0" smtClean="0"/>
              <a:t>command. The Save As dialog box reappears.</a:t>
            </a:r>
            <a:endParaRPr lang="en-US" sz="2400" dirty="0" smtClean="0"/>
          </a:p>
          <a:p>
            <a:pPr marL="457200" indent="-457200">
              <a:buFont typeface="+mj-lt"/>
              <a:buAutoNum type="arabicPeriod"/>
            </a:pPr>
            <a:r>
              <a:rPr lang="en-US" sz="2400" dirty="0" smtClean="0"/>
              <a:t>Next </a:t>
            </a:r>
            <a:r>
              <a:rPr lang="en-US" sz="2400" dirty="0" smtClean="0"/>
              <a:t>to Save as Type, click the current type: </a:t>
            </a:r>
            <a:r>
              <a:rPr lang="en-US" sz="2400" b="1" dirty="0" smtClean="0"/>
              <a:t>PowerPoint Presentation</a:t>
            </a:r>
            <a:r>
              <a:rPr lang="en-US" sz="2400" dirty="0" smtClean="0"/>
              <a:t>. A menu of file types opens</a:t>
            </a:r>
            <a:r>
              <a:rPr lang="en-US" sz="2400" dirty="0" smtClean="0"/>
              <a:t>.</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97108065"/>
      </p:ext>
    </p:extLst>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a:t>
            </a:r>
            <a:r>
              <a:rPr lang="en-US" dirty="0" smtClean="0">
                <a:ea typeface="+mj-ea"/>
                <a:cs typeface="+mj-cs"/>
              </a:rPr>
              <a:t>: </a:t>
            </a:r>
            <a:r>
              <a:rPr lang="en-US" b="1" dirty="0" smtClean="0"/>
              <a:t>Choose a Different File Format</a:t>
            </a:r>
            <a:r>
              <a:rPr lang="en-US" b="1" dirty="0" smtClean="0"/>
              <a:t> </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3"/>
            </a:pPr>
            <a:r>
              <a:rPr lang="en-US" sz="2400" dirty="0" smtClean="0"/>
              <a:t>Click </a:t>
            </a:r>
            <a:r>
              <a:rPr lang="en-US" sz="2400" b="1" dirty="0" smtClean="0"/>
              <a:t>PowerPoint</a:t>
            </a:r>
            <a:r>
              <a:rPr lang="en-US" sz="2400" b="1" dirty="0" smtClean="0"/>
              <a:t> </a:t>
            </a:r>
            <a:br>
              <a:rPr lang="en-US" sz="2400" b="1" dirty="0" smtClean="0"/>
            </a:br>
            <a:r>
              <a:rPr lang="en-US" sz="2400" b="1" dirty="0" smtClean="0"/>
              <a:t>97</a:t>
            </a:r>
            <a:r>
              <a:rPr lang="en-US" sz="2400" b="1" dirty="0" smtClean="0"/>
              <a:t>-2003 Presentation</a:t>
            </a:r>
            <a:r>
              <a:rPr lang="en-US" sz="2400" dirty="0" smtClean="0"/>
              <a:t>.</a:t>
            </a:r>
            <a:r>
              <a:rPr lang="en-US" sz="2400" dirty="0" smtClean="0"/>
              <a:t> </a:t>
            </a:r>
            <a:br>
              <a:rPr lang="en-US" sz="2400" dirty="0" smtClean="0"/>
            </a:br>
            <a:r>
              <a:rPr lang="en-US" sz="2400" dirty="0" smtClean="0"/>
              <a:t>The </a:t>
            </a:r>
            <a:r>
              <a:rPr lang="en-US" sz="2400" dirty="0" smtClean="0"/>
              <a:t>file type changes.</a:t>
            </a:r>
            <a:r>
              <a:rPr lang="en-US" sz="2400" dirty="0" smtClean="0"/>
              <a:t> </a:t>
            </a:r>
            <a:br>
              <a:rPr lang="en-US" sz="2400" dirty="0" smtClean="0"/>
            </a:br>
            <a:r>
              <a:rPr lang="en-US" sz="2400" dirty="0" smtClean="0"/>
              <a:t>See the figure.</a:t>
            </a:r>
          </a:p>
          <a:p>
            <a:pPr marL="457200" indent="-457200">
              <a:buFont typeface="+mj-lt"/>
              <a:buAutoNum type="arabicPeriod" startAt="3"/>
            </a:pPr>
            <a:r>
              <a:rPr lang="en-US" sz="2400" dirty="0" smtClean="0"/>
              <a:t>Navigate to the folder</a:t>
            </a:r>
            <a:r>
              <a:rPr lang="en-US" sz="2400" dirty="0" smtClean="0"/>
              <a:t> </a:t>
            </a:r>
            <a:br>
              <a:rPr lang="en-US" sz="2400" dirty="0" smtClean="0"/>
            </a:br>
            <a:r>
              <a:rPr lang="en-US" sz="2400" dirty="0" smtClean="0"/>
              <a:t>where </a:t>
            </a:r>
            <a:r>
              <a:rPr lang="en-US" sz="2400" dirty="0" smtClean="0"/>
              <a:t>you want to save</a:t>
            </a:r>
            <a:r>
              <a:rPr lang="en-US" sz="2400" dirty="0" smtClean="0"/>
              <a:t> </a:t>
            </a:r>
            <a:br>
              <a:rPr lang="en-US" sz="2400" dirty="0" smtClean="0"/>
            </a:br>
            <a:r>
              <a:rPr lang="en-US" sz="2400" dirty="0" smtClean="0"/>
              <a:t>your </a:t>
            </a:r>
            <a:r>
              <a:rPr lang="en-US" sz="2400" dirty="0" smtClean="0"/>
              <a:t>files. (This step is</a:t>
            </a:r>
            <a:r>
              <a:rPr lang="en-US" sz="2400" dirty="0" smtClean="0"/>
              <a:t> </a:t>
            </a:r>
            <a:br>
              <a:rPr lang="en-US" sz="2400" dirty="0" smtClean="0"/>
            </a:br>
            <a:r>
              <a:rPr lang="en-US" sz="2400" dirty="0" smtClean="0"/>
              <a:t>not </a:t>
            </a:r>
            <a:r>
              <a:rPr lang="en-US" sz="2400" dirty="0" smtClean="0"/>
              <a:t>necessary if you</a:t>
            </a:r>
            <a:r>
              <a:rPr lang="en-US" sz="2400" dirty="0" smtClean="0"/>
              <a:t> </a:t>
            </a:r>
            <a:br>
              <a:rPr lang="en-US" sz="2400" dirty="0" smtClean="0"/>
            </a:br>
            <a:r>
              <a:rPr lang="en-US" sz="2400" dirty="0" smtClean="0"/>
              <a:t>want </a:t>
            </a:r>
            <a:r>
              <a:rPr lang="en-US" sz="2400" dirty="0" smtClean="0"/>
              <a:t>to save the file in</a:t>
            </a:r>
            <a:r>
              <a:rPr lang="en-US" sz="2400" dirty="0" smtClean="0"/>
              <a:t> </a:t>
            </a:r>
            <a:br>
              <a:rPr lang="en-US" sz="2400" dirty="0" smtClean="0"/>
            </a:br>
            <a:r>
              <a:rPr lang="en-US" sz="2400" dirty="0" smtClean="0"/>
              <a:t>the </a:t>
            </a:r>
            <a:r>
              <a:rPr lang="en-US" sz="2400" dirty="0" smtClean="0"/>
              <a:t>same folder you</a:t>
            </a:r>
            <a:r>
              <a:rPr lang="en-US" sz="2400" dirty="0" smtClean="0"/>
              <a:t> </a:t>
            </a:r>
            <a:br>
              <a:rPr lang="en-US" sz="2400" dirty="0" smtClean="0"/>
            </a:br>
            <a:r>
              <a:rPr lang="en-US" sz="2400" dirty="0" smtClean="0"/>
              <a:t>used </a:t>
            </a:r>
            <a:r>
              <a:rPr lang="en-US" sz="2400" dirty="0" smtClean="0"/>
              <a:t>in the previous</a:t>
            </a:r>
            <a:r>
              <a:rPr lang="en-US" sz="2400" dirty="0" smtClean="0"/>
              <a:t> </a:t>
            </a:r>
            <a:br>
              <a:rPr lang="en-US" sz="2400" dirty="0" smtClean="0"/>
            </a:br>
            <a:r>
              <a:rPr lang="en-US" sz="2400" dirty="0" smtClean="0"/>
              <a:t>exercise</a:t>
            </a:r>
            <a:r>
              <a:rPr lang="en-US" sz="2400" dirty="0" smtClean="0"/>
              <a:t>.</a:t>
            </a:r>
            <a:r>
              <a:rPr lang="en-US" sz="2400" dirty="0" smtClean="0"/>
              <a:t>)</a:t>
            </a:r>
          </a:p>
          <a:p>
            <a:endParaRPr lang="en-US" sz="2400" dirty="0"/>
          </a:p>
        </p:txBody>
      </p:sp>
      <p:pic>
        <p:nvPicPr>
          <p:cNvPr id="4" name="Picture 3" descr="0207.png"/>
          <p:cNvPicPr>
            <a:picLocks noChangeAspect="1"/>
          </p:cNvPicPr>
          <p:nvPr/>
        </p:nvPicPr>
        <p:blipFill>
          <a:blip r:embed="rId3"/>
          <a:stretch>
            <a:fillRect/>
          </a:stretch>
        </p:blipFill>
        <p:spPr>
          <a:xfrm>
            <a:off x="4267200" y="1524001"/>
            <a:ext cx="4419600" cy="4889002"/>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97108065"/>
      </p:ext>
    </p:extLst>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Choose a Different File Format </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5"/>
            </a:pPr>
            <a:r>
              <a:rPr lang="en-US" sz="2400" dirty="0" smtClean="0"/>
              <a:t>Select the file’s name in the File name box, delete the name, and then type </a:t>
            </a:r>
            <a:r>
              <a:rPr lang="en-US" sz="2400" b="1" dirty="0" smtClean="0"/>
              <a:t>Old Format Discussion Points</a:t>
            </a:r>
            <a:r>
              <a:rPr lang="en-US" sz="2400" dirty="0" smtClean="0"/>
              <a:t>.</a:t>
            </a:r>
            <a:endParaRPr lang="en-US" sz="2400" dirty="0" smtClean="0"/>
          </a:p>
          <a:p>
            <a:pPr marL="457200" indent="-457200">
              <a:buFont typeface="+mj-lt"/>
              <a:buAutoNum type="arabicPeriod" startAt="5"/>
            </a:pPr>
            <a:r>
              <a:rPr lang="en-US" sz="2400" dirty="0" smtClean="0"/>
              <a:t>Click </a:t>
            </a:r>
            <a:r>
              <a:rPr lang="en-US" sz="2400" b="1" dirty="0" smtClean="0"/>
              <a:t>Save</a:t>
            </a:r>
            <a:r>
              <a:rPr lang="en-US" sz="2400" dirty="0" smtClean="0"/>
              <a:t>, and then close the presentation.</a:t>
            </a:r>
            <a:endParaRPr lang="en-US" sz="2400" dirty="0" smtClean="0"/>
          </a:p>
          <a:p>
            <a:r>
              <a:rPr lang="en-US" sz="2400" b="1" dirty="0" smtClean="0"/>
              <a:t>LEAVE</a:t>
            </a:r>
            <a:r>
              <a:rPr lang="en-US" sz="2400" dirty="0" smtClean="0"/>
              <a:t> </a:t>
            </a:r>
            <a:r>
              <a:rPr lang="en-US" sz="2400" dirty="0" smtClean="0"/>
              <a:t>PowerPoint open to use in the next exercise</a:t>
            </a:r>
            <a:r>
              <a:rPr lang="en-US" sz="2400" dirty="0" smtClean="0"/>
              <a:t>.</a:t>
            </a:r>
            <a:endParaRPr lang="en-US" sz="2400" dirty="0" smtClean="0"/>
          </a:p>
        </p:txBody>
      </p:sp>
      <p:sp>
        <p:nvSpPr>
          <p:cNvPr id="4" name="TextBox 3"/>
          <p:cNvSpPr txBox="1"/>
          <p:nvPr/>
        </p:nvSpPr>
        <p:spPr>
          <a:xfrm>
            <a:off x="2133600" y="4191000"/>
            <a:ext cx="6477000" cy="1323439"/>
          </a:xfrm>
          <a:prstGeom prst="rect">
            <a:avLst/>
          </a:prstGeom>
          <a:solidFill>
            <a:schemeClr val="accent2"/>
          </a:solidFill>
        </p:spPr>
        <p:style>
          <a:lnRef idx="2">
            <a:schemeClr val="dk1">
              <a:shade val="50000"/>
            </a:schemeClr>
          </a:lnRef>
          <a:fillRef idx="1">
            <a:schemeClr val="dk1"/>
          </a:fillRef>
          <a:effectRef idx="0">
            <a:schemeClr val="dk1"/>
          </a:effectRef>
          <a:fontRef idx="minor">
            <a:schemeClr val="lt1"/>
          </a:fontRef>
        </p:style>
        <p:txBody>
          <a:bodyPr wrap="square">
            <a:sp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r">
              <a:defRPr/>
            </a:pPr>
            <a:r>
              <a:rPr lang="en-US" sz="2000" b="1" dirty="0"/>
              <a:t>NOTE</a:t>
            </a:r>
            <a:r>
              <a:rPr lang="en-US" sz="2000" dirty="0"/>
              <a:t>:</a:t>
            </a:r>
            <a:r>
              <a:rPr lang="en-US" sz="2000" dirty="0" smtClean="0"/>
              <a:t> </a:t>
            </a:r>
            <a:r>
              <a:rPr lang="en-US" sz="2000" dirty="0" smtClean="0"/>
              <a:t>Because you are saving the presentation in a different file format, it is not necessary to give it a</a:t>
            </a:r>
            <a:r>
              <a:rPr lang="en-US" sz="2000" dirty="0" smtClean="0"/>
              <a:t> </a:t>
            </a:r>
            <a:br>
              <a:rPr lang="en-US" sz="2000" dirty="0" smtClean="0"/>
            </a:br>
            <a:r>
              <a:rPr lang="en-US" sz="2000" dirty="0" smtClean="0"/>
              <a:t>new </a:t>
            </a:r>
            <a:r>
              <a:rPr lang="en-US" sz="2000" dirty="0" smtClean="0"/>
              <a:t>name. Files of different formats can have</a:t>
            </a:r>
            <a:r>
              <a:rPr lang="en-US" sz="2000" dirty="0" smtClean="0"/>
              <a:t> the </a:t>
            </a:r>
            <a:br>
              <a:rPr lang="en-US" sz="2000" dirty="0" smtClean="0"/>
            </a:br>
            <a:r>
              <a:rPr lang="en-US" sz="2000" dirty="0" smtClean="0"/>
              <a:t>same </a:t>
            </a:r>
            <a:r>
              <a:rPr lang="en-US" sz="2000" dirty="0" smtClean="0"/>
              <a:t>file name. This exercise renames it anyway</a:t>
            </a:r>
            <a:r>
              <a:rPr lang="en-US" sz="2000" dirty="0" smtClean="0"/>
              <a:t>.</a:t>
            </a:r>
            <a:endParaRPr lang="en-US" sz="2000"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481870722"/>
      </p:ext>
    </p:extLst>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Working with Save Options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PowerPoint </a:t>
            </a:r>
            <a:r>
              <a:rPr lang="en-US" sz="2400" dirty="0" smtClean="0"/>
              <a:t>has settings that control the default file location, the default file format, and more.</a:t>
            </a:r>
            <a:r>
              <a:rPr lang="en-US" sz="2400" dirty="0" smtClean="0"/>
              <a:t> </a:t>
            </a:r>
          </a:p>
          <a:p>
            <a:r>
              <a:rPr lang="en-US" sz="2400" dirty="0" smtClean="0"/>
              <a:t>If </a:t>
            </a:r>
            <a:r>
              <a:rPr lang="en-US" sz="2400" dirty="0" smtClean="0"/>
              <a:t>you find yourself frequently changing the file location or file type when you save a presentation, it may be worth your time to change the settings in PowerPoint that specify the defaults.</a:t>
            </a:r>
            <a:r>
              <a:rPr lang="en-US" sz="2400" dirty="0" smtClean="0"/>
              <a:t> </a:t>
            </a:r>
          </a:p>
          <a:p>
            <a:r>
              <a:rPr lang="en-US" sz="2400" dirty="0" smtClean="0"/>
              <a:t>In </a:t>
            </a:r>
            <a:r>
              <a:rPr lang="en-US" sz="2400" dirty="0" smtClean="0"/>
              <a:t>the following exercise, you learn how to modify the application’s save settings. </a:t>
            </a:r>
          </a:p>
          <a:p>
            <a:endParaRPr lang="en-US" sz="2400"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63965594"/>
      </p:ext>
    </p:extLst>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a:t>
            </a:r>
            <a:r>
              <a:rPr lang="en-US" dirty="0" smtClean="0">
                <a:ea typeface="+mj-ea"/>
                <a:cs typeface="+mj-cs"/>
              </a:rPr>
              <a:t>: Set the Save Options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To </a:t>
            </a:r>
            <a:r>
              <a:rPr lang="en-US" sz="2400" dirty="0" smtClean="0"/>
              <a:t>set the save options, do the following:</a:t>
            </a:r>
            <a:endParaRPr lang="en-US" sz="2400" dirty="0" smtClean="0"/>
          </a:p>
          <a:p>
            <a:pPr marL="457200" indent="-457200">
              <a:buFont typeface="+mj-lt"/>
              <a:buAutoNum type="arabicPeriod"/>
            </a:pPr>
            <a:r>
              <a:rPr lang="en-US" sz="2400" dirty="0" smtClean="0"/>
              <a:t>Click </a:t>
            </a:r>
            <a:r>
              <a:rPr lang="en-US" sz="2400" dirty="0" smtClean="0"/>
              <a:t>the </a:t>
            </a:r>
            <a:r>
              <a:rPr lang="en-US" sz="2400" b="1" dirty="0" smtClean="0"/>
              <a:t>File </a:t>
            </a:r>
            <a:r>
              <a:rPr lang="en-US" sz="2400" dirty="0" smtClean="0"/>
              <a:t>tab and then click </a:t>
            </a:r>
            <a:r>
              <a:rPr lang="en-US" sz="2400" b="1" dirty="0" smtClean="0"/>
              <a:t>Options</a:t>
            </a:r>
            <a:r>
              <a:rPr lang="en-US" sz="2400" dirty="0" smtClean="0"/>
              <a:t>. The PowerPoint Options dialog box opens.</a:t>
            </a:r>
            <a:endParaRPr lang="en-US" sz="2400" dirty="0" smtClean="0"/>
          </a:p>
          <a:p>
            <a:pPr marL="457200" indent="-457200">
              <a:buFont typeface="+mj-lt"/>
              <a:buAutoNum type="arabicPeriod"/>
            </a:pPr>
            <a:r>
              <a:rPr lang="en-US" sz="2400" dirty="0" smtClean="0"/>
              <a:t>Click </a:t>
            </a:r>
            <a:r>
              <a:rPr lang="en-US" sz="2400" dirty="0" smtClean="0"/>
              <a:t>the </a:t>
            </a:r>
            <a:r>
              <a:rPr lang="en-US" sz="2400" b="1" dirty="0" smtClean="0"/>
              <a:t>Save </a:t>
            </a:r>
            <a:r>
              <a:rPr lang="en-US" sz="2400" dirty="0" smtClean="0"/>
              <a:t>category in</a:t>
            </a:r>
            <a:r>
              <a:rPr lang="en-US" sz="2400" dirty="0" smtClean="0"/>
              <a:t> </a:t>
            </a:r>
            <a:br>
              <a:rPr lang="en-US" sz="2400" dirty="0" smtClean="0"/>
            </a:br>
            <a:r>
              <a:rPr lang="en-US" sz="2400" dirty="0" smtClean="0"/>
              <a:t>the </a:t>
            </a:r>
            <a:r>
              <a:rPr lang="en-US" sz="2400" dirty="0" smtClean="0"/>
              <a:t>left panel of the dialog</a:t>
            </a:r>
            <a:r>
              <a:rPr lang="en-US" sz="2400" dirty="0" smtClean="0"/>
              <a:t> </a:t>
            </a:r>
            <a:br>
              <a:rPr lang="en-US" sz="2400" dirty="0" smtClean="0"/>
            </a:br>
            <a:r>
              <a:rPr lang="en-US" sz="2400" dirty="0" smtClean="0"/>
              <a:t>box</a:t>
            </a:r>
            <a:r>
              <a:rPr lang="en-US" sz="2400" dirty="0" smtClean="0"/>
              <a:t>. The Save Options</a:t>
            </a:r>
            <a:r>
              <a:rPr lang="en-US" sz="2400" dirty="0" smtClean="0"/>
              <a:t> </a:t>
            </a:r>
            <a:br>
              <a:rPr lang="en-US" sz="2400" dirty="0" smtClean="0"/>
            </a:br>
            <a:r>
              <a:rPr lang="en-US" sz="2400" dirty="0" smtClean="0"/>
              <a:t>appear </a:t>
            </a:r>
            <a:r>
              <a:rPr lang="en-US" sz="2400" dirty="0" smtClean="0"/>
              <a:t>in the right panel. </a:t>
            </a:r>
            <a:endParaRPr lang="en-US" sz="2400" dirty="0" smtClean="0"/>
          </a:p>
          <a:p>
            <a:pPr marL="457200" indent="-457200">
              <a:buFont typeface="+mj-lt"/>
              <a:buAutoNum type="arabicPeriod"/>
            </a:pPr>
            <a:r>
              <a:rPr lang="en-US" sz="2400" dirty="0" smtClean="0"/>
              <a:t>Open </a:t>
            </a:r>
            <a:r>
              <a:rPr lang="en-US" sz="2400" dirty="0" smtClean="0"/>
              <a:t>the </a:t>
            </a:r>
            <a:r>
              <a:rPr lang="en-US" sz="2400" b="1" dirty="0" smtClean="0"/>
              <a:t>Save Files In This</a:t>
            </a:r>
            <a:r>
              <a:rPr lang="en-US" sz="2400" b="1" dirty="0" smtClean="0"/>
              <a:t> </a:t>
            </a:r>
            <a:br>
              <a:rPr lang="en-US" sz="2400" b="1" dirty="0" smtClean="0"/>
            </a:br>
            <a:r>
              <a:rPr lang="en-US" sz="2400" b="1" dirty="0" smtClean="0"/>
              <a:t>Format </a:t>
            </a:r>
            <a:r>
              <a:rPr lang="en-US" sz="2400" dirty="0" smtClean="0"/>
              <a:t>drop-down list and</a:t>
            </a:r>
            <a:r>
              <a:rPr lang="en-US" sz="2400" dirty="0" smtClean="0"/>
              <a:t> </a:t>
            </a:r>
            <a:br>
              <a:rPr lang="en-US" sz="2400" dirty="0" smtClean="0"/>
            </a:br>
            <a:r>
              <a:rPr lang="en-US" sz="2400" dirty="0" smtClean="0"/>
              <a:t>examine </a:t>
            </a:r>
            <a:r>
              <a:rPr lang="en-US" sz="2400" dirty="0" smtClean="0"/>
              <a:t>the available file</a:t>
            </a:r>
            <a:r>
              <a:rPr lang="en-US" sz="2400" dirty="0" smtClean="0"/>
              <a:t> </a:t>
            </a:r>
            <a:br>
              <a:rPr lang="en-US" sz="2400" dirty="0" smtClean="0"/>
            </a:br>
            <a:r>
              <a:rPr lang="en-US" sz="2400" dirty="0" smtClean="0"/>
              <a:t>types</a:t>
            </a:r>
            <a:r>
              <a:rPr lang="en-US" sz="2400" dirty="0" smtClean="0"/>
              <a:t>. See</a:t>
            </a:r>
            <a:r>
              <a:rPr lang="en-US" sz="2400" dirty="0" smtClean="0"/>
              <a:t> the figure. </a:t>
            </a:r>
            <a:r>
              <a:rPr lang="en-US" sz="2400" dirty="0" smtClean="0"/>
              <a:t>Do</a:t>
            </a:r>
            <a:r>
              <a:rPr lang="en-US" sz="2400" dirty="0" smtClean="0"/>
              <a:t> </a:t>
            </a:r>
            <a:br>
              <a:rPr lang="en-US" sz="2400" dirty="0" smtClean="0"/>
            </a:br>
            <a:r>
              <a:rPr lang="en-US" sz="2400" dirty="0" smtClean="0"/>
              <a:t>not change </a:t>
            </a:r>
            <a:r>
              <a:rPr lang="en-US" sz="2400" dirty="0" smtClean="0"/>
              <a:t>the current setting (PowerPoint Presentation)</a:t>
            </a:r>
            <a:r>
              <a:rPr lang="en-US" sz="2400" dirty="0" smtClean="0"/>
              <a:t>.</a:t>
            </a:r>
            <a:endParaRPr lang="en-US" sz="2400" dirty="0" smtClean="0"/>
          </a:p>
        </p:txBody>
      </p:sp>
      <p:pic>
        <p:nvPicPr>
          <p:cNvPr id="4" name="Picture 3" descr="0208.png"/>
          <p:cNvPicPr>
            <a:picLocks noChangeAspect="1"/>
          </p:cNvPicPr>
          <p:nvPr/>
        </p:nvPicPr>
        <p:blipFill>
          <a:blip r:embed="rId3"/>
          <a:stretch>
            <a:fillRect/>
          </a:stretch>
        </p:blipFill>
        <p:spPr>
          <a:xfrm>
            <a:off x="4648200" y="2601433"/>
            <a:ext cx="3886199" cy="3189767"/>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530326802"/>
      </p:ext>
    </p:extLst>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Set the Save Options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dirty="0" smtClean="0"/>
              <a:t>In the Default file location text box, take note of the location referenced</a:t>
            </a:r>
            <a:r>
              <a:rPr lang="en-US" sz="2400" dirty="0" smtClean="0"/>
              <a:t>.</a:t>
            </a:r>
          </a:p>
          <a:p>
            <a:pPr marL="457200" indent="-457200">
              <a:buFont typeface="+mj-lt"/>
              <a:buAutoNum type="arabicPeriod" startAt="4"/>
            </a:pPr>
            <a:r>
              <a:rPr lang="en-US" sz="2400" dirty="0" smtClean="0"/>
              <a:t>(Optional) Change the location in the Default file location text box to the location where you are storing your completed work for this course. If you do this, you will not have to change the location for saving and opening files every time you want to save or open files for class exercises and projects.</a:t>
            </a:r>
            <a:endParaRPr lang="en-US" sz="2400" dirty="0" smtClean="0"/>
          </a:p>
          <a:p>
            <a:pPr marL="457200" indent="-457200">
              <a:buFont typeface="+mj-lt"/>
              <a:buAutoNum type="arabicPeriod" startAt="4"/>
            </a:pPr>
            <a:r>
              <a:rPr lang="en-US" sz="2400" dirty="0" smtClean="0"/>
              <a:t>Click </a:t>
            </a:r>
            <a:r>
              <a:rPr lang="en-US" sz="2400" b="1" dirty="0" smtClean="0"/>
              <a:t>OK </a:t>
            </a:r>
            <a:r>
              <a:rPr lang="en-US" sz="2400" dirty="0" smtClean="0"/>
              <a:t>to close the dialog box.</a:t>
            </a:r>
            <a:endParaRPr lang="en-US" sz="2400" dirty="0" smtClean="0"/>
          </a:p>
          <a:p>
            <a:pPr marL="457200" indent="-457200">
              <a:buFont typeface="+mj-lt"/>
              <a:buAutoNum type="arabicPeriod" startAt="4"/>
            </a:pPr>
            <a:r>
              <a:rPr lang="en-US" sz="2400" dirty="0" smtClean="0"/>
              <a:t>Click </a:t>
            </a:r>
            <a:r>
              <a:rPr lang="en-US" sz="2400" b="1" dirty="0" smtClean="0"/>
              <a:t>Save</a:t>
            </a:r>
            <a:r>
              <a:rPr lang="en-US" sz="2400" dirty="0" smtClean="0"/>
              <a:t>, then close the presentation.</a:t>
            </a:r>
            <a:endParaRPr lang="en-US" sz="2400" dirty="0" smtClean="0"/>
          </a:p>
          <a:p>
            <a:r>
              <a:rPr lang="en-US" sz="2400" b="1" dirty="0" smtClean="0"/>
              <a:t>LEAVE</a:t>
            </a:r>
            <a:r>
              <a:rPr lang="en-US" sz="2400" dirty="0" smtClean="0"/>
              <a:t> </a:t>
            </a:r>
            <a:r>
              <a:rPr lang="en-US" sz="2400" dirty="0" smtClean="0"/>
              <a:t>PowerPoint open to use in the next exercise</a:t>
            </a:r>
            <a:r>
              <a:rPr lang="en-US" sz="2400" dirty="0" smtClean="0"/>
              <a:t>.</a:t>
            </a:r>
          </a:p>
          <a:p>
            <a:endParaRPr lang="en-US" sz="2400"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817732212"/>
      </p:ext>
    </p:extLst>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Creating a Presentation from a Template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PowerPoint’s templates give you a jump start in creating complete presentations. A </a:t>
            </a:r>
            <a:r>
              <a:rPr lang="en-US" sz="2400" b="1" i="1" dirty="0" smtClean="0"/>
              <a:t>template</a:t>
            </a:r>
            <a:r>
              <a:rPr lang="en-US" sz="2400" dirty="0" smtClean="0"/>
              <a:t> is a reusable sample file that includes a background, layouts, coordinating fonts, and other design elements that work together to create an attractive, finished slide show.</a:t>
            </a:r>
            <a:r>
              <a:rPr lang="en-US" sz="2400" dirty="0" smtClean="0"/>
              <a:t> </a:t>
            </a:r>
          </a:p>
          <a:p>
            <a:r>
              <a:rPr lang="en-US" sz="2400" dirty="0" smtClean="0"/>
              <a:t>Templates </a:t>
            </a:r>
            <a:r>
              <a:rPr lang="en-US" sz="2400" dirty="0" smtClean="0"/>
              <a:t>may (but are not required to) contain sample content, too.</a:t>
            </a:r>
            <a:r>
              <a:rPr lang="en-US" sz="2400" dirty="0" smtClean="0"/>
              <a:t> </a:t>
            </a:r>
          </a:p>
          <a:p>
            <a:r>
              <a:rPr lang="en-US" sz="2400" dirty="0" smtClean="0"/>
              <a:t>The </a:t>
            </a:r>
            <a:r>
              <a:rPr lang="en-US" sz="2400" dirty="0" smtClean="0"/>
              <a:t>templates in the Themes category in the New Presentation window contain no sample content—only formatting.</a:t>
            </a:r>
            <a:r>
              <a:rPr lang="en-US" sz="2400" dirty="0" smtClean="0"/>
              <a:t> </a:t>
            </a:r>
          </a:p>
          <a:p>
            <a:r>
              <a:rPr lang="en-US" sz="2400" dirty="0" smtClean="0"/>
              <a:t>You </a:t>
            </a:r>
            <a:r>
              <a:rPr lang="en-US" sz="2400" dirty="0" smtClean="0"/>
              <a:t>can insert your own text and objects (such as charts or pictures) and build a finished presentation very quickly.</a:t>
            </a:r>
          </a:p>
          <a:p>
            <a:endParaRPr lang="en-US" sz="2400"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701357922"/>
      </p:ext>
    </p:extLst>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Using a Template as the</a:t>
            </a:r>
            <a:r>
              <a:rPr lang="en-US" b="1" dirty="0" smtClean="0"/>
              <a:t> </a:t>
            </a:r>
            <a:br>
              <a:rPr lang="en-US" b="1" dirty="0" smtClean="0"/>
            </a:br>
            <a:r>
              <a:rPr lang="en-US" b="1" dirty="0" smtClean="0"/>
              <a:t>Basis </a:t>
            </a:r>
            <a:r>
              <a:rPr lang="en-US" b="1" dirty="0" smtClean="0"/>
              <a:t>for a Presentation</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Each </a:t>
            </a:r>
            <a:r>
              <a:rPr lang="en-US" sz="2400" dirty="0" smtClean="0"/>
              <a:t>template employs one or more </a:t>
            </a:r>
            <a:r>
              <a:rPr lang="en-US" sz="2400" b="1" i="1" dirty="0" smtClean="0"/>
              <a:t>themes</a:t>
            </a:r>
            <a:r>
              <a:rPr lang="en-US" sz="2400" dirty="0" smtClean="0"/>
              <a:t>. A theme is a collection of settings including colors, fonts, background graphics, bullet graphics, and margin and placement settings.</a:t>
            </a:r>
            <a:r>
              <a:rPr lang="en-US" sz="2400" dirty="0" smtClean="0"/>
              <a:t> </a:t>
            </a:r>
          </a:p>
          <a:p>
            <a:r>
              <a:rPr lang="en-US" sz="2400" dirty="0" smtClean="0"/>
              <a:t>PowerPoint </a:t>
            </a:r>
            <a:r>
              <a:rPr lang="en-US" sz="2400" dirty="0" smtClean="0"/>
              <a:t>has several built-in templates, and you can create your own templates or download new ones from Microsoft Office Online.</a:t>
            </a:r>
            <a:r>
              <a:rPr lang="en-US" sz="2400" dirty="0" smtClean="0"/>
              <a:t> </a:t>
            </a:r>
          </a:p>
          <a:p>
            <a:r>
              <a:rPr lang="en-US" sz="2400" dirty="0" smtClean="0"/>
              <a:t>In the next exercise</a:t>
            </a:r>
            <a:r>
              <a:rPr lang="en-US" sz="2400" dirty="0" smtClean="0"/>
              <a:t>, you will use a built-in template to start a presentation that, when finished, will help you show pictures and descriptions of new products to a group of store managers.</a:t>
            </a:r>
          </a:p>
          <a:p>
            <a:endParaRPr lang="en-US" sz="2400"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307966457"/>
      </p:ext>
    </p:extLst>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Software Orientation: PowerPoint’s </a:t>
            </a:r>
            <a:br>
              <a:rPr lang="en-US" dirty="0" smtClean="0">
                <a:ea typeface="+mj-ea"/>
                <a:cs typeface="+mj-cs"/>
              </a:rPr>
            </a:br>
            <a:r>
              <a:rPr lang="en-US" dirty="0" smtClean="0">
                <a:ea typeface="+mj-ea"/>
                <a:cs typeface="+mj-cs"/>
              </a:rPr>
              <a:t>New Presentation Dialog Box</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PowerPoint’s New Presentation window gives you many choices for creating a new presentation.</a:t>
            </a:r>
            <a:r>
              <a:rPr lang="en-US" sz="2400" dirty="0" smtClean="0"/>
              <a:t> The figure on the next slide shows </a:t>
            </a:r>
            <a:r>
              <a:rPr lang="en-US" sz="2400" dirty="0" smtClean="0"/>
              <a:t>the New Presentation window.</a:t>
            </a:r>
            <a:r>
              <a:rPr lang="en-US" sz="2400" dirty="0" smtClean="0"/>
              <a:t> </a:t>
            </a:r>
          </a:p>
          <a:p>
            <a:r>
              <a:rPr lang="en-US" sz="2400" dirty="0" smtClean="0"/>
              <a:t>It </a:t>
            </a:r>
            <a:r>
              <a:rPr lang="en-US" sz="2400" dirty="0" smtClean="0"/>
              <a:t>is accessed by clicking the File tab to enter Backstage view, then clicking New</a:t>
            </a:r>
            <a:r>
              <a:rPr lang="en-US" sz="2400" dirty="0" smtClean="0"/>
              <a:t>.</a:t>
            </a:r>
          </a:p>
          <a:p>
            <a:r>
              <a:rPr lang="en-US" sz="2400" dirty="0" smtClean="0"/>
              <a:t>This window enables you to create a new, blank presentation; work from a template or theme stored on your computer; search for templates online; or create a new presentation from an existing one</a:t>
            </a:r>
            <a:r>
              <a:rPr lang="en-US" sz="2400" dirty="0" smtClean="0"/>
              <a:t>.</a:t>
            </a:r>
          </a:p>
          <a:p>
            <a:endParaRPr lang="en-US" sz="2400"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896898747"/>
      </p:ext>
    </p:extLst>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a:t>
            </a:r>
            <a:r>
              <a:rPr lang="en-US" dirty="0" smtClean="0">
                <a:ea typeface="+mj-ea"/>
                <a:cs typeface="+mj-cs"/>
              </a:rPr>
              <a:t>: </a:t>
            </a:r>
            <a:r>
              <a:rPr lang="en-US" b="1" dirty="0" smtClean="0"/>
              <a:t>Create a</a:t>
            </a:r>
            <a:r>
              <a:rPr lang="en-US" b="1" dirty="0" smtClean="0"/>
              <a:t> </a:t>
            </a:r>
            <a:br>
              <a:rPr lang="en-US" b="1" dirty="0" smtClean="0"/>
            </a:br>
            <a:r>
              <a:rPr lang="en-US" b="1" dirty="0" smtClean="0"/>
              <a:t>Presentation </a:t>
            </a:r>
            <a:r>
              <a:rPr lang="en-US" b="1" dirty="0" smtClean="0"/>
              <a:t>from a Template</a:t>
            </a:r>
            <a:r>
              <a:rPr lang="en-US" b="1" dirty="0" smtClean="0"/>
              <a:t> </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To </a:t>
            </a:r>
            <a:r>
              <a:rPr lang="en-US" sz="2400" dirty="0" smtClean="0"/>
              <a:t>create a presentation from a template, do the following:</a:t>
            </a:r>
            <a:endParaRPr lang="en-US" sz="2400" dirty="0" smtClean="0"/>
          </a:p>
          <a:p>
            <a:pPr marL="457200" indent="-457200">
              <a:buFont typeface="+mj-lt"/>
              <a:buAutoNum type="arabicPeriod"/>
            </a:pPr>
            <a:r>
              <a:rPr lang="en-US" sz="2400" dirty="0" smtClean="0"/>
              <a:t>Click </a:t>
            </a:r>
            <a:r>
              <a:rPr lang="en-US" sz="2400" dirty="0" smtClean="0"/>
              <a:t>the </a:t>
            </a:r>
            <a:r>
              <a:rPr lang="en-US" sz="2400" b="1" dirty="0" smtClean="0"/>
              <a:t>File </a:t>
            </a:r>
            <a:r>
              <a:rPr lang="en-US" sz="2400" dirty="0" smtClean="0"/>
              <a:t>tab.</a:t>
            </a:r>
            <a:endParaRPr lang="en-US" sz="2400" dirty="0" smtClean="0"/>
          </a:p>
          <a:p>
            <a:pPr marL="457200" indent="-457200">
              <a:buFont typeface="+mj-lt"/>
              <a:buAutoNum type="arabicPeriod"/>
            </a:pPr>
            <a:r>
              <a:rPr lang="en-US" sz="2400" dirty="0" smtClean="0"/>
              <a:t>Click </a:t>
            </a:r>
            <a:r>
              <a:rPr lang="en-US" sz="2400" b="1" dirty="0" smtClean="0"/>
              <a:t>New</a:t>
            </a:r>
            <a:r>
              <a:rPr lang="en-US" sz="2400" dirty="0" smtClean="0"/>
              <a:t> in the left panel of Backstage view to open the New Presentation window</a:t>
            </a:r>
            <a:r>
              <a:rPr lang="en-US" sz="2400" dirty="0" smtClean="0"/>
              <a:t>.</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971989459"/>
      </p:ext>
    </p:extLst>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a:t>
            </a:r>
            <a:r>
              <a:rPr lang="en-US" dirty="0" smtClean="0">
                <a:ea typeface="+mj-ea"/>
                <a:cs typeface="+mj-cs"/>
              </a:rPr>
              <a:t>: </a:t>
            </a:r>
            <a:r>
              <a:rPr lang="en-US" b="1" dirty="0" smtClean="0"/>
              <a:t>Create a</a:t>
            </a:r>
            <a:r>
              <a:rPr lang="en-US" b="1" dirty="0" smtClean="0"/>
              <a:t> </a:t>
            </a:r>
            <a:br>
              <a:rPr lang="en-US" b="1" dirty="0" smtClean="0"/>
            </a:br>
            <a:r>
              <a:rPr lang="en-US" b="1" dirty="0" smtClean="0"/>
              <a:t>Presentation </a:t>
            </a:r>
            <a:r>
              <a:rPr lang="en-US" b="1" dirty="0" smtClean="0"/>
              <a:t>from a Template</a:t>
            </a:r>
            <a:r>
              <a:rPr lang="en-US" b="1" dirty="0" smtClean="0"/>
              <a:t> </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3"/>
            </a:pPr>
            <a:r>
              <a:rPr lang="en-US" sz="2400" dirty="0" smtClean="0"/>
              <a:t>Under </a:t>
            </a:r>
            <a:r>
              <a:rPr lang="en-US" sz="2400" dirty="0" smtClean="0"/>
              <a:t>Available</a:t>
            </a:r>
            <a:r>
              <a:rPr lang="en-US" sz="2400" dirty="0" smtClean="0"/>
              <a:t> </a:t>
            </a:r>
            <a:br>
              <a:rPr lang="en-US" sz="2400" dirty="0" smtClean="0"/>
            </a:br>
            <a:r>
              <a:rPr lang="en-US" sz="2400" dirty="0" smtClean="0"/>
              <a:t>Templates </a:t>
            </a:r>
            <a:r>
              <a:rPr lang="en-US" sz="2400" dirty="0" smtClean="0"/>
              <a:t>and</a:t>
            </a:r>
            <a:r>
              <a:rPr lang="en-US" sz="2400" dirty="0" smtClean="0"/>
              <a:t> </a:t>
            </a:r>
            <a:br>
              <a:rPr lang="en-US" sz="2400" dirty="0" smtClean="0"/>
            </a:br>
            <a:r>
              <a:rPr lang="en-US" sz="2400" dirty="0" smtClean="0"/>
              <a:t>Themes</a:t>
            </a:r>
            <a:r>
              <a:rPr lang="en-US" sz="2400" dirty="0" smtClean="0"/>
              <a:t>, click</a:t>
            </a:r>
            <a:r>
              <a:rPr lang="en-US" sz="2400" dirty="0" smtClean="0"/>
              <a:t> </a:t>
            </a:r>
            <a:br>
              <a:rPr lang="en-US" sz="2400" dirty="0" smtClean="0"/>
            </a:br>
            <a:r>
              <a:rPr lang="en-US" sz="2400" b="1" dirty="0" smtClean="0"/>
              <a:t>Sample </a:t>
            </a:r>
            <a:r>
              <a:rPr lang="en-US" sz="2400" b="1" dirty="0" smtClean="0"/>
              <a:t>Templates</a:t>
            </a:r>
            <a:r>
              <a:rPr lang="en-US" sz="2400" dirty="0" smtClean="0"/>
              <a:t>.</a:t>
            </a:r>
            <a:r>
              <a:rPr lang="en-US" sz="2400" dirty="0" smtClean="0"/>
              <a:t> </a:t>
            </a:r>
            <a:br>
              <a:rPr lang="en-US" sz="2400" dirty="0" smtClean="0"/>
            </a:br>
            <a:r>
              <a:rPr lang="en-US" sz="2400" dirty="0" smtClean="0"/>
              <a:t>Thumbnail </a:t>
            </a:r>
            <a:r>
              <a:rPr lang="en-US" sz="2400" dirty="0" smtClean="0"/>
              <a:t>images</a:t>
            </a:r>
            <a:r>
              <a:rPr lang="en-US" sz="2400" dirty="0" smtClean="0"/>
              <a:t> </a:t>
            </a:r>
            <a:br>
              <a:rPr lang="en-US" sz="2400" dirty="0" smtClean="0"/>
            </a:br>
            <a:r>
              <a:rPr lang="en-US" sz="2400" dirty="0" smtClean="0"/>
              <a:t>of </a:t>
            </a:r>
            <a:r>
              <a:rPr lang="en-US" sz="2400" dirty="0" smtClean="0"/>
              <a:t>the templates</a:t>
            </a:r>
            <a:r>
              <a:rPr lang="en-US" sz="2400" dirty="0" smtClean="0"/>
              <a:t> </a:t>
            </a:r>
            <a:br>
              <a:rPr lang="en-US" sz="2400" dirty="0" smtClean="0"/>
            </a:br>
            <a:r>
              <a:rPr lang="en-US" sz="2400" dirty="0" smtClean="0"/>
              <a:t>stored </a:t>
            </a:r>
            <a:r>
              <a:rPr lang="en-US" sz="2400" dirty="0" smtClean="0"/>
              <a:t>on your PC</a:t>
            </a:r>
            <a:r>
              <a:rPr lang="en-US" sz="2400" dirty="0" smtClean="0"/>
              <a:t> </a:t>
            </a:r>
            <a:br>
              <a:rPr lang="en-US" sz="2400" dirty="0" smtClean="0"/>
            </a:br>
            <a:r>
              <a:rPr lang="en-US" sz="2400" dirty="0" smtClean="0"/>
              <a:t>appear</a:t>
            </a:r>
            <a:r>
              <a:rPr lang="en-US" sz="2400" dirty="0" smtClean="0"/>
              <a:t>, as shown</a:t>
            </a:r>
            <a:r>
              <a:rPr lang="en-US" sz="2400" dirty="0" smtClean="0"/>
              <a:t> </a:t>
            </a:r>
            <a:br>
              <a:rPr lang="en-US" sz="2400" dirty="0" smtClean="0"/>
            </a:br>
            <a:r>
              <a:rPr lang="en-US" sz="2400" dirty="0" smtClean="0"/>
              <a:t>in the figure. </a:t>
            </a:r>
            <a:r>
              <a:rPr lang="en-US" sz="2400" dirty="0" smtClean="0"/>
              <a:t>A</a:t>
            </a:r>
            <a:r>
              <a:rPr lang="en-US" sz="2400" dirty="0" smtClean="0"/>
              <a:t> </a:t>
            </a:r>
            <a:br>
              <a:rPr lang="en-US" sz="2400" dirty="0" smtClean="0"/>
            </a:br>
            <a:r>
              <a:rPr lang="en-US" sz="2400" dirty="0" smtClean="0"/>
              <a:t>preview </a:t>
            </a:r>
            <a:r>
              <a:rPr lang="en-US" sz="2400" dirty="0" smtClean="0"/>
              <a:t>of the</a:t>
            </a:r>
            <a:r>
              <a:rPr lang="en-US" sz="2400" dirty="0" smtClean="0"/>
              <a:t> </a:t>
            </a:r>
            <a:br>
              <a:rPr lang="en-US" sz="2400" dirty="0" smtClean="0"/>
            </a:br>
            <a:r>
              <a:rPr lang="en-US" sz="2400" dirty="0" smtClean="0"/>
              <a:t>selected </a:t>
            </a:r>
            <a:r>
              <a:rPr lang="en-US" sz="2400" dirty="0" smtClean="0"/>
              <a:t>template appears in the Preview pane on the right side of the New Presentation window.</a:t>
            </a:r>
          </a:p>
          <a:p>
            <a:endParaRPr lang="en-US" sz="2400" dirty="0"/>
          </a:p>
        </p:txBody>
      </p:sp>
      <p:pic>
        <p:nvPicPr>
          <p:cNvPr id="4" name="Picture 3" descr="0209.png"/>
          <p:cNvPicPr>
            <a:picLocks noChangeAspect="1"/>
          </p:cNvPicPr>
          <p:nvPr/>
        </p:nvPicPr>
        <p:blipFill>
          <a:blip r:embed="rId3"/>
          <a:stretch>
            <a:fillRect/>
          </a:stretch>
        </p:blipFill>
        <p:spPr>
          <a:xfrm>
            <a:off x="3505200" y="1709676"/>
            <a:ext cx="5181600" cy="3548124"/>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971989459"/>
      </p:ext>
    </p:extLst>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Create a </a:t>
            </a:r>
            <a:br>
              <a:rPr lang="en-US" b="1" dirty="0" smtClean="0"/>
            </a:br>
            <a:r>
              <a:rPr lang="en-US" b="1" dirty="0" smtClean="0"/>
              <a:t>Presentation from a Template </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dirty="0" smtClean="0"/>
              <a:t>Click the </a:t>
            </a:r>
            <a:r>
              <a:rPr lang="en-US" sz="2400" b="1" dirty="0" smtClean="0"/>
              <a:t>Classic Photo Album</a:t>
            </a:r>
            <a:r>
              <a:rPr lang="en-US" sz="2400" dirty="0" smtClean="0"/>
              <a:t> thumbnail, then click </a:t>
            </a:r>
            <a:r>
              <a:rPr lang="en-US" sz="2400" b="1" dirty="0" smtClean="0"/>
              <a:t>Create </a:t>
            </a:r>
            <a:r>
              <a:rPr lang="en-US" sz="2400" dirty="0" smtClean="0"/>
              <a:t>in the Preview pane. PowerPoint opens a new presentation based on the selected template. It contains several sample slides with text and graphics.</a:t>
            </a:r>
            <a:endParaRPr lang="en-US" sz="2400" dirty="0" smtClean="0"/>
          </a:p>
          <a:p>
            <a:pPr marL="457200" indent="-457200">
              <a:buFont typeface="+mj-lt"/>
              <a:buAutoNum type="arabicPeriod" startAt="4"/>
            </a:pPr>
            <a:r>
              <a:rPr lang="en-US" sz="2400" dirty="0" smtClean="0"/>
              <a:t>On </a:t>
            </a:r>
            <a:r>
              <a:rPr lang="en-US" sz="2400" dirty="0" smtClean="0"/>
              <a:t>slide 1, select </a:t>
            </a:r>
            <a:r>
              <a:rPr lang="en-US" sz="2400" b="1" dirty="0" smtClean="0"/>
              <a:t>CLASSIC PHOTO ALBUM </a:t>
            </a:r>
            <a:r>
              <a:rPr lang="en-US" sz="2400" dirty="0" smtClean="0"/>
              <a:t>and type </a:t>
            </a:r>
            <a:r>
              <a:rPr lang="en-US" sz="2400" b="1" dirty="0" smtClean="0"/>
              <a:t>NORTHWIND TRADERS</a:t>
            </a:r>
            <a:r>
              <a:rPr lang="en-US" sz="2400" dirty="0" smtClean="0"/>
              <a:t> to replace it</a:t>
            </a:r>
            <a:r>
              <a:rPr lang="en-US" sz="2400" dirty="0" smtClean="0"/>
              <a:t>.</a:t>
            </a:r>
            <a:endParaRPr lang="en-US" sz="2400"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539920647"/>
      </p:ext>
    </p:extLst>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Create a </a:t>
            </a:r>
            <a:br>
              <a:rPr lang="en-US" b="1" dirty="0" smtClean="0"/>
            </a:br>
            <a:r>
              <a:rPr lang="en-US" b="1" dirty="0" smtClean="0"/>
              <a:t>Presentation from a Template </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6"/>
            </a:pPr>
            <a:r>
              <a:rPr lang="en-US" sz="2400" dirty="0" smtClean="0"/>
              <a:t>Click the text</a:t>
            </a:r>
            <a:r>
              <a:rPr lang="en-US" sz="2400" dirty="0" smtClean="0"/>
              <a:t> </a:t>
            </a:r>
            <a:br>
              <a:rPr lang="en-US" sz="2400" dirty="0" smtClean="0"/>
            </a:br>
            <a:r>
              <a:rPr lang="en-US" sz="2400" dirty="0" smtClean="0"/>
              <a:t>in the </a:t>
            </a:r>
            <a:r>
              <a:rPr lang="en-US" sz="2400" dirty="0" smtClean="0"/>
              <a:t>subtitle</a:t>
            </a:r>
            <a:r>
              <a:rPr lang="en-US" sz="2400" dirty="0" smtClean="0"/>
              <a:t> </a:t>
            </a:r>
            <a:br>
              <a:rPr lang="en-US" sz="2400" dirty="0" smtClean="0"/>
            </a:br>
            <a:r>
              <a:rPr lang="en-US" sz="2400" dirty="0" smtClean="0"/>
              <a:t>placeholder </a:t>
            </a:r>
            <a:br>
              <a:rPr lang="en-US" sz="2400" dirty="0" smtClean="0"/>
            </a:br>
            <a:r>
              <a:rPr lang="en-US" sz="2400" dirty="0" smtClean="0"/>
              <a:t>to place </a:t>
            </a:r>
            <a:r>
              <a:rPr lang="en-US" sz="2400" dirty="0" smtClean="0"/>
              <a:t>the</a:t>
            </a:r>
            <a:r>
              <a:rPr lang="en-US" sz="2400" dirty="0" smtClean="0"/>
              <a:t> </a:t>
            </a:r>
            <a:br>
              <a:rPr lang="en-US" sz="2400" dirty="0" smtClean="0"/>
            </a:br>
            <a:r>
              <a:rPr lang="en-US" sz="2400" dirty="0" smtClean="0"/>
              <a:t>insertion </a:t>
            </a:r>
            <a:r>
              <a:rPr lang="en-US" sz="2400" dirty="0" smtClean="0"/>
              <a:t>point</a:t>
            </a:r>
            <a:r>
              <a:rPr lang="en-US" sz="2400" dirty="0" smtClean="0"/>
              <a:t> </a:t>
            </a:r>
            <a:br>
              <a:rPr lang="en-US" sz="2400" dirty="0" smtClean="0"/>
            </a:br>
            <a:r>
              <a:rPr lang="en-US" sz="2400" dirty="0" smtClean="0"/>
              <a:t>there</a:t>
            </a:r>
            <a:r>
              <a:rPr lang="en-US" sz="2400" dirty="0" smtClean="0"/>
              <a:t>, and</a:t>
            </a:r>
            <a:r>
              <a:rPr lang="en-US" sz="2400" dirty="0" smtClean="0"/>
              <a:t> </a:t>
            </a:r>
            <a:br>
              <a:rPr lang="en-US" sz="2400" dirty="0" smtClean="0"/>
            </a:br>
            <a:r>
              <a:rPr lang="en-US" sz="2400" dirty="0" smtClean="0"/>
              <a:t>then type </a:t>
            </a:r>
            <a:br>
              <a:rPr lang="en-US" sz="2400" dirty="0" smtClean="0"/>
            </a:br>
            <a:r>
              <a:rPr lang="en-US" sz="2400" b="1" dirty="0" smtClean="0"/>
              <a:t>New Product </a:t>
            </a:r>
            <a:br>
              <a:rPr lang="en-US" sz="2400" b="1" dirty="0" smtClean="0"/>
            </a:br>
            <a:r>
              <a:rPr lang="en-US" sz="2400" b="1" dirty="0" smtClean="0"/>
              <a:t>Preview</a:t>
            </a:r>
            <a:r>
              <a:rPr lang="en-US" sz="2400" dirty="0" smtClean="0"/>
              <a:t>. See</a:t>
            </a:r>
            <a:r>
              <a:rPr lang="en-US" sz="2400" dirty="0" smtClean="0"/>
              <a:t> </a:t>
            </a:r>
            <a:br>
              <a:rPr lang="en-US" sz="2400" dirty="0" smtClean="0"/>
            </a:br>
            <a:r>
              <a:rPr lang="en-US" sz="2400" dirty="0" smtClean="0"/>
              <a:t>the figure.</a:t>
            </a:r>
            <a:endParaRPr lang="en-US" sz="2400" dirty="0" smtClean="0"/>
          </a:p>
        </p:txBody>
      </p:sp>
      <p:pic>
        <p:nvPicPr>
          <p:cNvPr id="4" name="Picture 3" descr="0210.png"/>
          <p:cNvPicPr>
            <a:picLocks noChangeAspect="1"/>
          </p:cNvPicPr>
          <p:nvPr/>
        </p:nvPicPr>
        <p:blipFill>
          <a:blip r:embed="rId3"/>
          <a:stretch>
            <a:fillRect/>
          </a:stretch>
        </p:blipFill>
        <p:spPr>
          <a:xfrm>
            <a:off x="2971800" y="1676400"/>
            <a:ext cx="5657883" cy="4267200"/>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613033060"/>
      </p:ext>
    </p:extLst>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Create a </a:t>
            </a:r>
            <a:br>
              <a:rPr lang="en-US" b="1" dirty="0" smtClean="0"/>
            </a:br>
            <a:r>
              <a:rPr lang="en-US" b="1" dirty="0" smtClean="0"/>
              <a:t>Presentation from a Template </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7"/>
            </a:pPr>
            <a:r>
              <a:rPr lang="en-US" sz="2400" dirty="0" smtClean="0"/>
              <a:t>On the Quick Access Toolbar, click </a:t>
            </a:r>
            <a:r>
              <a:rPr lang="en-US" sz="2400" b="1" dirty="0" smtClean="0"/>
              <a:t>Save</a:t>
            </a:r>
            <a:r>
              <a:rPr lang="en-US" sz="2400" dirty="0" smtClean="0"/>
              <a:t>. The Save As dialog box appears.</a:t>
            </a:r>
            <a:endParaRPr lang="en-US" sz="2400" dirty="0" smtClean="0"/>
          </a:p>
          <a:p>
            <a:pPr marL="457200" indent="-457200">
              <a:buFont typeface="+mj-lt"/>
              <a:buAutoNum type="arabicPeriod" startAt="7"/>
            </a:pPr>
            <a:r>
              <a:rPr lang="en-US" sz="2400" dirty="0" smtClean="0"/>
              <a:t>Navigate </a:t>
            </a:r>
            <a:r>
              <a:rPr lang="en-US" sz="2400" dirty="0" smtClean="0"/>
              <a:t>to the folder where you want to save your files, then save the presentation with the file name </a:t>
            </a:r>
            <a:r>
              <a:rPr lang="en-US" sz="2400" b="1" i="1" dirty="0" smtClean="0"/>
              <a:t>New Product Preview</a:t>
            </a:r>
            <a:r>
              <a:rPr lang="en-US" sz="2400" dirty="0" smtClean="0"/>
              <a:t>.</a:t>
            </a:r>
            <a:endParaRPr lang="en-US" sz="2400" dirty="0" smtClean="0"/>
          </a:p>
          <a:p>
            <a:r>
              <a:rPr lang="en-US" sz="2400" b="1" dirty="0" smtClean="0"/>
              <a:t>LEAVE</a:t>
            </a:r>
            <a:r>
              <a:rPr lang="en-US" sz="2400" dirty="0" smtClean="0"/>
              <a:t> </a:t>
            </a:r>
            <a:r>
              <a:rPr lang="en-US" sz="2400" dirty="0" smtClean="0"/>
              <a:t>the presentation open to use in the next exercise.</a:t>
            </a:r>
          </a:p>
          <a:p>
            <a:endParaRPr lang="en-US" sz="2400" dirty="0"/>
          </a:p>
        </p:txBody>
      </p:sp>
      <p:sp>
        <p:nvSpPr>
          <p:cNvPr id="4" name="TextBox 3"/>
          <p:cNvSpPr txBox="1"/>
          <p:nvPr/>
        </p:nvSpPr>
        <p:spPr>
          <a:xfrm>
            <a:off x="2133600" y="4495800"/>
            <a:ext cx="6477000" cy="1323439"/>
          </a:xfrm>
          <a:prstGeom prst="rect">
            <a:avLst/>
          </a:prstGeom>
          <a:solidFill>
            <a:schemeClr val="accent2"/>
          </a:solidFill>
        </p:spPr>
        <p:style>
          <a:lnRef idx="2">
            <a:schemeClr val="dk1">
              <a:shade val="50000"/>
            </a:schemeClr>
          </a:lnRef>
          <a:fillRef idx="1">
            <a:schemeClr val="dk1"/>
          </a:fillRef>
          <a:effectRef idx="0">
            <a:schemeClr val="dk1"/>
          </a:effectRef>
          <a:fontRef idx="minor">
            <a:schemeClr val="lt1"/>
          </a:fontRef>
        </p:style>
        <p:txBody>
          <a:bodyPr wrap="square">
            <a:sp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r"/>
            <a:r>
              <a:rPr lang="en-US" sz="2000" b="1" dirty="0"/>
              <a:t>NOTE</a:t>
            </a:r>
            <a:r>
              <a:rPr lang="en-US" sz="2000" dirty="0"/>
              <a:t>:</a:t>
            </a:r>
            <a:r>
              <a:rPr lang="en-US" sz="2000" dirty="0" smtClean="0"/>
              <a:t> </a:t>
            </a:r>
            <a:r>
              <a:rPr lang="en-US" sz="2000" dirty="0" smtClean="0"/>
              <a:t>You can change a presentation’s theme from</a:t>
            </a:r>
            <a:r>
              <a:rPr lang="en-US" sz="2000" dirty="0" smtClean="0"/>
              <a:t> </a:t>
            </a:r>
            <a:br>
              <a:rPr lang="en-US" sz="2000" dirty="0" smtClean="0"/>
            </a:br>
            <a:r>
              <a:rPr lang="en-US" sz="2000" dirty="0" smtClean="0"/>
              <a:t>the </a:t>
            </a:r>
            <a:r>
              <a:rPr lang="en-US" sz="2000" dirty="0" smtClean="0"/>
              <a:t>Design tab; you don’t have to create a new</a:t>
            </a:r>
            <a:r>
              <a:rPr lang="en-US" sz="2000" dirty="0" smtClean="0"/>
              <a:t> </a:t>
            </a:r>
            <a:br>
              <a:rPr lang="en-US" sz="2000" dirty="0" smtClean="0"/>
            </a:br>
            <a:r>
              <a:rPr lang="en-US" sz="2000" dirty="0" smtClean="0"/>
              <a:t>presentation </a:t>
            </a:r>
            <a:r>
              <a:rPr lang="en-US" sz="2000" dirty="0" smtClean="0"/>
              <a:t>based on a template just to get</a:t>
            </a:r>
            <a:r>
              <a:rPr lang="en-US" sz="2000" dirty="0" smtClean="0"/>
              <a:t> a </a:t>
            </a:r>
            <a:r>
              <a:rPr lang="en-US" sz="2000" dirty="0" smtClean="0"/>
              <a:t>new</a:t>
            </a:r>
            <a:r>
              <a:rPr lang="en-US" sz="2000" dirty="0" smtClean="0"/>
              <a:t> </a:t>
            </a:r>
            <a:br>
              <a:rPr lang="en-US" sz="2000" dirty="0" smtClean="0"/>
            </a:br>
            <a:r>
              <a:rPr lang="en-US" sz="2000" dirty="0" smtClean="0"/>
              <a:t>look</a:t>
            </a:r>
            <a:r>
              <a:rPr lang="en-US" sz="2000" dirty="0" smtClean="0"/>
              <a:t>. You will learn how to change themes in Lesson 4.</a:t>
            </a:r>
            <a:endParaRPr lang="en-US" sz="2000"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506956844"/>
      </p:ext>
    </p:extLst>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Adding, Deleting, and Organizing Slides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A template’s sample slides can provide a basic structure as a starting point, but you will probably want to make some changes.</a:t>
            </a:r>
            <a:r>
              <a:rPr lang="en-US" sz="2400" dirty="0" smtClean="0"/>
              <a:t> </a:t>
            </a:r>
          </a:p>
          <a:p>
            <a:r>
              <a:rPr lang="en-US" sz="2400" dirty="0" smtClean="0"/>
              <a:t>In </a:t>
            </a:r>
            <a:r>
              <a:rPr lang="en-US" sz="2400" dirty="0" smtClean="0"/>
              <a:t>PowerPoint it is easy to add, delete, and reorder the slides in a presentation to suit your unique needs</a:t>
            </a:r>
            <a:r>
              <a:rPr lang="en-US" sz="2400" dirty="0" smtClean="0"/>
              <a:t>.</a:t>
            </a:r>
            <a:endParaRPr lang="en-US" sz="2400"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620635786"/>
      </p:ext>
    </p:extLst>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Adding a New Slide to a Presentation</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You </a:t>
            </a:r>
            <a:r>
              <a:rPr lang="en-US" sz="2400" dirty="0" smtClean="0"/>
              <a:t>can add as many new slides as you want to a presentation.</a:t>
            </a:r>
            <a:r>
              <a:rPr lang="en-US" sz="2400" dirty="0" smtClean="0"/>
              <a:t> </a:t>
            </a:r>
          </a:p>
          <a:p>
            <a:r>
              <a:rPr lang="en-US" sz="2400" dirty="0" smtClean="0"/>
              <a:t>The </a:t>
            </a:r>
            <a:r>
              <a:rPr lang="en-US" sz="2400" dirty="0" smtClean="0"/>
              <a:t>following exercise shows you how to insert a new slide into the current presentation in two different ways: using the New Slide command, and using the Slides/Outline pane</a:t>
            </a:r>
            <a:r>
              <a:rPr lang="en-US" sz="2400" dirty="0" smtClean="0"/>
              <a:t>.</a:t>
            </a:r>
            <a:endParaRPr lang="en-US" sz="2400"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12294083"/>
      </p:ext>
    </p:extLst>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a:t>
            </a:r>
            <a:r>
              <a:rPr lang="en-US" dirty="0" smtClean="0">
                <a:ea typeface="+mj-ea"/>
                <a:cs typeface="+mj-cs"/>
              </a:rPr>
              <a:t>: </a:t>
            </a:r>
            <a:r>
              <a:rPr lang="en-US" b="1" dirty="0" smtClean="0"/>
              <a:t>Add a New Slide</a:t>
            </a:r>
            <a:r>
              <a:rPr lang="en-US" b="1" dirty="0" smtClean="0"/>
              <a:t> </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smtClean="0"/>
              <a:t>the </a:t>
            </a:r>
            <a:r>
              <a:rPr lang="en-US" sz="2400" b="1" i="1" dirty="0" smtClean="0"/>
              <a:t>New Product Preview</a:t>
            </a:r>
            <a:r>
              <a:rPr lang="en-US" sz="2400" dirty="0" smtClean="0"/>
              <a:t> presentation that is still open from the previous exercise.</a:t>
            </a:r>
            <a:endParaRPr lang="en-US" sz="2400" dirty="0" smtClean="0"/>
          </a:p>
          <a:p>
            <a:pPr marL="457200" indent="-457200">
              <a:buFont typeface="+mj-lt"/>
              <a:buAutoNum type="arabicPeriod"/>
            </a:pPr>
            <a:r>
              <a:rPr lang="en-US" sz="2400" dirty="0" smtClean="0"/>
              <a:t>On </a:t>
            </a:r>
            <a:r>
              <a:rPr lang="en-US" sz="2400" dirty="0" smtClean="0"/>
              <a:t>the Home tab,</a:t>
            </a:r>
            <a:r>
              <a:rPr lang="en-US" sz="2400" dirty="0" smtClean="0"/>
              <a:t> </a:t>
            </a:r>
            <a:br>
              <a:rPr lang="en-US" sz="2400" dirty="0" smtClean="0"/>
            </a:br>
            <a:r>
              <a:rPr lang="en-US" sz="2400" dirty="0" smtClean="0"/>
              <a:t>click </a:t>
            </a:r>
            <a:r>
              <a:rPr lang="en-US" sz="2400" dirty="0" smtClean="0"/>
              <a:t>the </a:t>
            </a:r>
            <a:r>
              <a:rPr lang="en-US" sz="2400" b="1" dirty="0" smtClean="0"/>
              <a:t>New Slide</a:t>
            </a:r>
            <a:r>
              <a:rPr lang="en-US" sz="2400" b="1" dirty="0" smtClean="0"/>
              <a:t> </a:t>
            </a:r>
            <a:br>
              <a:rPr lang="en-US" sz="2400" b="1" dirty="0" smtClean="0"/>
            </a:br>
            <a:r>
              <a:rPr lang="en-US" sz="2400" b="1" dirty="0" smtClean="0"/>
              <a:t>button </a:t>
            </a:r>
            <a:r>
              <a:rPr lang="en-US" sz="2400" b="1" dirty="0" smtClean="0"/>
              <a:t>drop-down</a:t>
            </a:r>
            <a:r>
              <a:rPr lang="en-US" sz="2400" b="1" dirty="0" smtClean="0"/>
              <a:t> </a:t>
            </a:r>
            <a:br>
              <a:rPr lang="en-US" sz="2400" b="1" dirty="0" smtClean="0"/>
            </a:br>
            <a:r>
              <a:rPr lang="en-US" sz="2400" b="1" dirty="0" smtClean="0"/>
              <a:t>arrow</a:t>
            </a:r>
            <a:r>
              <a:rPr lang="en-US" sz="2400" dirty="0" smtClean="0"/>
              <a:t>. A gallery opens,</a:t>
            </a:r>
            <a:r>
              <a:rPr lang="en-US" sz="2400" dirty="0" smtClean="0"/>
              <a:t> </a:t>
            </a:r>
            <a:br>
              <a:rPr lang="en-US" sz="2400" dirty="0" smtClean="0"/>
            </a:br>
            <a:r>
              <a:rPr lang="en-US" sz="2400" dirty="0" smtClean="0"/>
              <a:t>showing </a:t>
            </a:r>
            <a:r>
              <a:rPr lang="en-US" sz="2400" dirty="0" smtClean="0"/>
              <a:t>thumbnail</a:t>
            </a:r>
            <a:r>
              <a:rPr lang="en-US" sz="2400" dirty="0" smtClean="0"/>
              <a:t> </a:t>
            </a:r>
            <a:br>
              <a:rPr lang="en-US" sz="2400" dirty="0" smtClean="0"/>
            </a:br>
            <a:r>
              <a:rPr lang="en-US" sz="2400" dirty="0" smtClean="0"/>
              <a:t>images </a:t>
            </a:r>
            <a:r>
              <a:rPr lang="en-US" sz="2400" dirty="0" smtClean="0"/>
              <a:t>of the slide</a:t>
            </a:r>
            <a:r>
              <a:rPr lang="en-US" sz="2400" dirty="0" smtClean="0"/>
              <a:t> </a:t>
            </a:r>
            <a:br>
              <a:rPr lang="en-US" sz="2400" dirty="0" smtClean="0"/>
            </a:br>
            <a:r>
              <a:rPr lang="en-US" sz="2400" dirty="0" smtClean="0"/>
              <a:t>layouts </a:t>
            </a:r>
            <a:r>
              <a:rPr lang="en-US" sz="2400" dirty="0" smtClean="0"/>
              <a:t>that are</a:t>
            </a:r>
            <a:r>
              <a:rPr lang="en-US" sz="2400" dirty="0" smtClean="0"/>
              <a:t> </a:t>
            </a:r>
            <a:br>
              <a:rPr lang="en-US" sz="2400" dirty="0" smtClean="0"/>
            </a:br>
            <a:r>
              <a:rPr lang="en-US" sz="2400" dirty="0" smtClean="0"/>
              <a:t>available </a:t>
            </a:r>
            <a:r>
              <a:rPr lang="en-US" sz="2400" dirty="0" smtClean="0"/>
              <a:t>for this</a:t>
            </a:r>
            <a:r>
              <a:rPr lang="en-US" sz="2400" dirty="0" smtClean="0"/>
              <a:t> </a:t>
            </a:r>
            <a:br>
              <a:rPr lang="en-US" sz="2400" dirty="0" smtClean="0"/>
            </a:br>
            <a:r>
              <a:rPr lang="en-US" sz="2400" dirty="0" smtClean="0"/>
              <a:t>template</a:t>
            </a:r>
            <a:r>
              <a:rPr lang="en-US" sz="2400" dirty="0" smtClean="0"/>
              <a:t>, as shown</a:t>
            </a:r>
            <a:r>
              <a:rPr lang="en-US" sz="2400" dirty="0" smtClean="0"/>
              <a:t> </a:t>
            </a:r>
            <a:br>
              <a:rPr lang="en-US" sz="2400" dirty="0" smtClean="0"/>
            </a:br>
            <a:r>
              <a:rPr lang="en-US" sz="2400" dirty="0" smtClean="0"/>
              <a:t>in the figure.</a:t>
            </a:r>
            <a:endParaRPr lang="en-US" sz="2400" dirty="0" smtClean="0"/>
          </a:p>
          <a:p>
            <a:endParaRPr lang="en-US" sz="2400" dirty="0"/>
          </a:p>
        </p:txBody>
      </p:sp>
      <p:pic>
        <p:nvPicPr>
          <p:cNvPr id="4" name="Picture 3" descr="0211.png"/>
          <p:cNvPicPr>
            <a:picLocks noChangeAspect="1"/>
          </p:cNvPicPr>
          <p:nvPr/>
        </p:nvPicPr>
        <p:blipFill>
          <a:blip r:embed="rId3"/>
          <a:stretch>
            <a:fillRect/>
          </a:stretch>
        </p:blipFill>
        <p:spPr>
          <a:xfrm>
            <a:off x="3983182" y="2514600"/>
            <a:ext cx="4703618" cy="3733800"/>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597218329"/>
      </p:ext>
    </p:extLst>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Add a New Slide </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2"/>
            </a:pPr>
            <a:r>
              <a:rPr lang="en-US" sz="2400" dirty="0" smtClean="0"/>
              <a:t>Scroll down to the bottom of the gallery, then click </a:t>
            </a:r>
            <a:r>
              <a:rPr lang="en-US" sz="2400" b="1" dirty="0" smtClean="0"/>
              <a:t>Title and Content</a:t>
            </a:r>
            <a:r>
              <a:rPr lang="en-US" sz="2400" dirty="0" smtClean="0"/>
              <a:t>.</a:t>
            </a:r>
          </a:p>
          <a:p>
            <a:pPr marL="457200" indent="-457200">
              <a:buFont typeface="+mj-lt"/>
              <a:buAutoNum type="arabicPeriod" startAt="2"/>
            </a:pPr>
            <a:r>
              <a:rPr lang="en-US" sz="2400" dirty="0" smtClean="0"/>
              <a:t>On the new slide, click the title placeholder and type </a:t>
            </a:r>
            <a:r>
              <a:rPr lang="en-US" sz="2400" b="1" dirty="0" smtClean="0"/>
              <a:t>THIS YEAR’S NEW PRODUCTS</a:t>
            </a:r>
            <a:r>
              <a:rPr lang="en-US" sz="2400" dirty="0" smtClean="0"/>
              <a:t>.</a:t>
            </a:r>
            <a:endParaRPr lang="en-US" sz="2400" dirty="0" smtClean="0"/>
          </a:p>
          <a:p>
            <a:pPr marL="457200" indent="-457200">
              <a:buFont typeface="+mj-lt"/>
              <a:buAutoNum type="arabicPeriod" startAt="2"/>
            </a:pPr>
            <a:r>
              <a:rPr lang="en-US" sz="2400" dirty="0" smtClean="0"/>
              <a:t>Click </a:t>
            </a:r>
            <a:r>
              <a:rPr lang="en-US" sz="2400" dirty="0" smtClean="0"/>
              <a:t>the sample text at the top of the second placeholder, and then type the following items,</a:t>
            </a:r>
            <a:r>
              <a:rPr lang="en-US" sz="2400" dirty="0" smtClean="0"/>
              <a:t> each on </a:t>
            </a:r>
            <a:r>
              <a:rPr lang="en-US" sz="2400" dirty="0" smtClean="0"/>
              <a:t>its own line:</a:t>
            </a:r>
          </a:p>
          <a:p>
            <a:pPr lvl="1">
              <a:buNone/>
            </a:pPr>
            <a:r>
              <a:rPr lang="en-US" sz="2000" b="1" dirty="0" smtClean="0"/>
              <a:t>			Women’s jackets</a:t>
            </a:r>
            <a:r>
              <a:rPr lang="en-US" sz="2000" dirty="0" smtClean="0"/>
              <a:t>		</a:t>
            </a:r>
            <a:r>
              <a:rPr lang="en-US" sz="2000" b="1" dirty="0" smtClean="0"/>
              <a:t>Men’s </a:t>
            </a:r>
            <a:r>
              <a:rPr lang="en-US" sz="2000" b="1" dirty="0" smtClean="0"/>
              <a:t>jackets</a:t>
            </a:r>
            <a:endParaRPr lang="en-US" sz="2000" dirty="0" smtClean="0"/>
          </a:p>
          <a:p>
            <a:pPr lvl="1">
              <a:buNone/>
            </a:pPr>
            <a:r>
              <a:rPr lang="en-US" sz="2000" b="1" dirty="0" smtClean="0"/>
              <a:t>			Boots			Backpacks</a:t>
            </a:r>
            <a:endParaRPr lang="en-US" sz="2000" dirty="0" smtClean="0"/>
          </a:p>
          <a:p>
            <a:pPr lvl="1">
              <a:buNone/>
            </a:pPr>
            <a:r>
              <a:rPr lang="en-US" sz="2000" b="1" dirty="0" smtClean="0"/>
              <a:t>			Flannel shirts		Fleece</a:t>
            </a:r>
            <a:endParaRPr lang="en-US" sz="2000" dirty="0" smtClean="0"/>
          </a:p>
          <a:p>
            <a:pPr lvl="1">
              <a:buNone/>
            </a:pPr>
            <a:r>
              <a:rPr lang="en-US" sz="2000" b="1" dirty="0" smtClean="0"/>
              <a:t>			Turtlenecks		Underwear</a:t>
            </a:r>
            <a:endParaRPr lang="en-US" sz="2000" dirty="0" smtClean="0"/>
          </a:p>
          <a:p>
            <a:pPr lvl="1">
              <a:buNone/>
            </a:pPr>
            <a:r>
              <a:rPr lang="en-US" sz="2000" b="1" dirty="0" smtClean="0"/>
              <a:t>			Socks</a:t>
            </a:r>
            <a:r>
              <a:rPr lang="en-US" sz="2000" dirty="0" smtClean="0"/>
              <a:t> </a:t>
            </a:r>
            <a:endParaRPr lang="en-US" sz="2000"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603295405"/>
      </p:ext>
    </p:extLst>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Add a New Slide </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5"/>
            </a:pPr>
            <a:r>
              <a:rPr lang="en-US" sz="2400" dirty="0" smtClean="0"/>
              <a:t>Click in the area</a:t>
            </a:r>
            <a:r>
              <a:rPr lang="en-US" sz="2400" dirty="0" smtClean="0"/>
              <a:t> </a:t>
            </a:r>
            <a:br>
              <a:rPr lang="en-US" sz="2400" dirty="0" smtClean="0"/>
            </a:br>
            <a:r>
              <a:rPr lang="en-US" sz="2400" dirty="0" smtClean="0"/>
              <a:t>surrounding </a:t>
            </a:r>
            <a:r>
              <a:rPr lang="en-US" sz="2400" dirty="0" smtClean="0"/>
              <a:t>the</a:t>
            </a:r>
            <a:r>
              <a:rPr lang="en-US" sz="2400" dirty="0" smtClean="0"/>
              <a:t> </a:t>
            </a:r>
            <a:br>
              <a:rPr lang="en-US" sz="2400" dirty="0" smtClean="0"/>
            </a:br>
            <a:r>
              <a:rPr lang="en-US" sz="2400" dirty="0" smtClean="0"/>
              <a:t>slide </a:t>
            </a:r>
            <a:r>
              <a:rPr lang="en-US" sz="2400" dirty="0" smtClean="0"/>
              <a:t>to clear the</a:t>
            </a:r>
            <a:r>
              <a:rPr lang="en-US" sz="2400" dirty="0" smtClean="0"/>
              <a:t> </a:t>
            </a:r>
            <a:br>
              <a:rPr lang="en-US" sz="2400" dirty="0" smtClean="0"/>
            </a:br>
            <a:r>
              <a:rPr lang="en-US" sz="2400" dirty="0" smtClean="0"/>
              <a:t>placeholder’s </a:t>
            </a:r>
            <a:br>
              <a:rPr lang="en-US" sz="2400" dirty="0" smtClean="0"/>
            </a:br>
            <a:r>
              <a:rPr lang="en-US" sz="2400" dirty="0" smtClean="0"/>
              <a:t>border</a:t>
            </a:r>
            <a:r>
              <a:rPr lang="en-US" sz="2400" dirty="0" smtClean="0"/>
              <a:t>. When</a:t>
            </a:r>
            <a:r>
              <a:rPr lang="en-US" sz="2400" dirty="0" smtClean="0"/>
              <a:t> </a:t>
            </a:r>
            <a:br>
              <a:rPr lang="en-US" sz="2400" dirty="0" smtClean="0"/>
            </a:br>
            <a:r>
              <a:rPr lang="en-US" sz="2400" dirty="0" smtClean="0"/>
              <a:t>you </a:t>
            </a:r>
            <a:r>
              <a:rPr lang="en-US" sz="2400" dirty="0" smtClean="0"/>
              <a:t>are done,</a:t>
            </a:r>
            <a:r>
              <a:rPr lang="en-US" sz="2400" dirty="0" smtClean="0"/>
              <a:t> </a:t>
            </a:r>
            <a:br>
              <a:rPr lang="en-US" sz="2400" dirty="0" smtClean="0"/>
            </a:br>
            <a:r>
              <a:rPr lang="en-US" sz="2400" dirty="0" smtClean="0"/>
              <a:t>your </a:t>
            </a:r>
            <a:r>
              <a:rPr lang="en-US" sz="2400" dirty="0" smtClean="0"/>
              <a:t>slide should</a:t>
            </a:r>
            <a:r>
              <a:rPr lang="en-US" sz="2400" dirty="0" smtClean="0"/>
              <a:t> </a:t>
            </a:r>
            <a:br>
              <a:rPr lang="en-US" sz="2400" dirty="0" smtClean="0"/>
            </a:br>
            <a:r>
              <a:rPr lang="en-US" sz="2400" dirty="0" smtClean="0"/>
              <a:t>look </a:t>
            </a:r>
            <a:r>
              <a:rPr lang="en-US" sz="2400" dirty="0" smtClean="0"/>
              <a:t>like the one</a:t>
            </a:r>
            <a:r>
              <a:rPr lang="en-US" sz="2400" dirty="0" smtClean="0"/>
              <a:t> </a:t>
            </a:r>
            <a:br>
              <a:rPr lang="en-US" sz="2400" dirty="0" smtClean="0"/>
            </a:br>
            <a:r>
              <a:rPr lang="en-US" sz="2400" dirty="0" smtClean="0"/>
              <a:t>shown </a:t>
            </a:r>
            <a:r>
              <a:rPr lang="en-US" sz="2400" dirty="0" smtClean="0"/>
              <a:t>in</a:t>
            </a:r>
            <a:r>
              <a:rPr lang="en-US" sz="2400" dirty="0" smtClean="0"/>
              <a:t> the </a:t>
            </a:r>
            <a:br>
              <a:rPr lang="en-US" sz="2400" dirty="0" smtClean="0"/>
            </a:br>
            <a:r>
              <a:rPr lang="en-US" sz="2400" dirty="0" smtClean="0"/>
              <a:t>figure.</a:t>
            </a:r>
          </a:p>
          <a:p>
            <a:pPr marL="457200" indent="-457200">
              <a:buFont typeface="+mj-lt"/>
              <a:buAutoNum type="arabicPeriod" startAt="5"/>
            </a:pPr>
            <a:r>
              <a:rPr lang="en-US" sz="2400" dirty="0" smtClean="0"/>
              <a:t>On the View tab, click the </a:t>
            </a:r>
            <a:r>
              <a:rPr lang="en-US" sz="2400" b="1" dirty="0" smtClean="0"/>
              <a:t>Normal button</a:t>
            </a:r>
            <a:r>
              <a:rPr lang="en-US" sz="2400" dirty="0" smtClean="0"/>
              <a:t> to switch to Normal view, and in the Slides/Outline pane, click the </a:t>
            </a:r>
            <a:r>
              <a:rPr lang="en-US" sz="2400" b="1" dirty="0" smtClean="0"/>
              <a:t>Outline tab</a:t>
            </a:r>
            <a:r>
              <a:rPr lang="en-US" sz="2400" dirty="0" smtClean="0"/>
              <a:t>. </a:t>
            </a:r>
          </a:p>
          <a:p>
            <a:pPr marL="457200" indent="-457200">
              <a:buFont typeface="+mj-lt"/>
              <a:buAutoNum type="arabicPeriod" startAt="5"/>
            </a:pPr>
            <a:endParaRPr lang="en-US" sz="2400" dirty="0" smtClean="0"/>
          </a:p>
        </p:txBody>
      </p:sp>
      <p:pic>
        <p:nvPicPr>
          <p:cNvPr id="4" name="Picture 3" descr="0212.png"/>
          <p:cNvPicPr>
            <a:picLocks noChangeAspect="1"/>
          </p:cNvPicPr>
          <p:nvPr/>
        </p:nvPicPr>
        <p:blipFill>
          <a:blip r:embed="rId3"/>
          <a:stretch>
            <a:fillRect/>
          </a:stretch>
        </p:blipFill>
        <p:spPr>
          <a:xfrm>
            <a:off x="3505200" y="1524000"/>
            <a:ext cx="5105400" cy="3847260"/>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553304093"/>
      </p:ext>
    </p:extLst>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Software Orientation: PowerPoint’s </a:t>
            </a:r>
            <a:br>
              <a:rPr lang="en-US" dirty="0" smtClean="0"/>
            </a:br>
            <a:r>
              <a:rPr lang="en-US" dirty="0" smtClean="0"/>
              <a:t>New Presentation Dialog Box</a:t>
            </a:r>
            <a:endParaRPr lang="en-US" dirty="0" smtClean="0">
              <a:ea typeface="+mj-ea"/>
              <a:cs typeface="+mj-cs"/>
            </a:endParaRPr>
          </a:p>
        </p:txBody>
      </p:sp>
      <p:pic>
        <p:nvPicPr>
          <p:cNvPr id="4" name="Picture 3" descr="0201.png"/>
          <p:cNvPicPr>
            <a:picLocks noChangeAspect="1"/>
          </p:cNvPicPr>
          <p:nvPr/>
        </p:nvPicPr>
        <p:blipFill>
          <a:blip r:embed="rId3"/>
          <a:stretch>
            <a:fillRect/>
          </a:stretch>
        </p:blipFill>
        <p:spPr>
          <a:xfrm>
            <a:off x="1295400" y="1676401"/>
            <a:ext cx="6553200" cy="4648780"/>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122840438"/>
      </p:ext>
    </p:extLst>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Add a New Slide </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7"/>
            </a:pPr>
            <a:r>
              <a:rPr lang="en-US" sz="2400" dirty="0" smtClean="0"/>
              <a:t>Click to place the text insertion point after the word </a:t>
            </a:r>
            <a:r>
              <a:rPr lang="en-US" sz="2400" i="1" dirty="0" smtClean="0"/>
              <a:t>Socks</a:t>
            </a:r>
            <a:r>
              <a:rPr lang="en-US" sz="2400" dirty="0" smtClean="0"/>
              <a:t> in slide 2 and press </a:t>
            </a:r>
            <a:r>
              <a:rPr lang="en-US" sz="2400" b="1" dirty="0" smtClean="0"/>
              <a:t>Enter</a:t>
            </a:r>
            <a:r>
              <a:rPr lang="en-US" sz="2400" dirty="0" smtClean="0"/>
              <a:t>, creating a new paragraph. At this point the new paragraph is a bullet on slide 2.</a:t>
            </a:r>
            <a:endParaRPr lang="en-US" sz="2400" dirty="0" smtClean="0"/>
          </a:p>
          <a:p>
            <a:pPr marL="457200" indent="-457200">
              <a:buFont typeface="+mj-lt"/>
              <a:buAutoNum type="arabicPeriod" startAt="7"/>
            </a:pPr>
            <a:r>
              <a:rPr lang="en-US" sz="2400" dirty="0" smtClean="0"/>
              <a:t>Press </a:t>
            </a:r>
            <a:r>
              <a:rPr lang="en-US" sz="2400" b="1" dirty="0" err="1" smtClean="0"/>
              <a:t>Shift</a:t>
            </a:r>
            <a:r>
              <a:rPr lang="en-US" sz="2400" dirty="0" err="1" smtClean="0"/>
              <a:t>+</a:t>
            </a:r>
            <a:r>
              <a:rPr lang="en-US" sz="2400" b="1" dirty="0" err="1" smtClean="0"/>
              <a:t>Tab</a:t>
            </a:r>
            <a:r>
              <a:rPr lang="en-US" sz="2400" dirty="0" smtClean="0"/>
              <a:t>. The new paragraph</a:t>
            </a:r>
            <a:r>
              <a:rPr lang="en-US" sz="2400" dirty="0" smtClean="0"/>
              <a:t> </a:t>
            </a:r>
            <a:r>
              <a:rPr lang="en-US" sz="2400" dirty="0" smtClean="0"/>
              <a:t>is promoted into a new slide </a:t>
            </a:r>
            <a:r>
              <a:rPr lang="en-US" sz="2400" dirty="0" smtClean="0"/>
              <a:t>title.</a:t>
            </a:r>
          </a:p>
          <a:p>
            <a:pPr marL="457200" indent="-457200">
              <a:buFont typeface="+mj-lt"/>
              <a:buAutoNum type="arabicPeriod" startAt="7"/>
            </a:pPr>
            <a:r>
              <a:rPr lang="en-US" sz="2400" dirty="0" smtClean="0"/>
              <a:t>Type </a:t>
            </a:r>
            <a:r>
              <a:rPr lang="en-US" sz="2400" b="1" dirty="0" smtClean="0"/>
              <a:t>Clearance Items</a:t>
            </a:r>
            <a:r>
              <a:rPr lang="en-US" sz="2400" dirty="0" smtClean="0"/>
              <a:t> and press </a:t>
            </a:r>
            <a:r>
              <a:rPr lang="en-US" sz="2400" b="1" dirty="0" smtClean="0"/>
              <a:t>Enter</a:t>
            </a:r>
            <a:r>
              <a:rPr lang="en-US" sz="2400" dirty="0" smtClean="0"/>
              <a:t>. A new paragraph appears. Because the previous paragraph was a slide title, the new one is too.</a:t>
            </a:r>
          </a:p>
          <a:p>
            <a:pPr marL="457200" lvl="0" indent="-457200">
              <a:buFont typeface="+mj-lt"/>
              <a:buAutoNum type="arabicPeriod" startAt="7"/>
            </a:pPr>
            <a:r>
              <a:rPr lang="en-US" sz="2400" dirty="0" smtClean="0"/>
              <a:t>Press </a:t>
            </a:r>
            <a:r>
              <a:rPr lang="en-US" sz="2400" b="1" dirty="0" smtClean="0"/>
              <a:t>Tab</a:t>
            </a:r>
            <a:r>
              <a:rPr lang="en-US" sz="2400" dirty="0" smtClean="0"/>
              <a:t>. The new paragraph is indented so that it is a bullet on the Clearance Items slide</a:t>
            </a:r>
            <a:r>
              <a:rPr lang="en-US" sz="2400" dirty="0" smtClean="0"/>
              <a:t>.</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028765936"/>
      </p:ext>
    </p:extLst>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Add a New Slide </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11"/>
            </a:pPr>
            <a:r>
              <a:rPr lang="en-US" sz="2400" dirty="0" smtClean="0"/>
              <a:t>Type the following items, pressing</a:t>
            </a:r>
            <a:r>
              <a:rPr lang="en-US" sz="2400" dirty="0" smtClean="0"/>
              <a:t> </a:t>
            </a:r>
            <a:r>
              <a:rPr lang="en-US" sz="2400" b="1" dirty="0" smtClean="0"/>
              <a:t>Enter</a:t>
            </a:r>
            <a:r>
              <a:rPr lang="en-US" sz="2400" dirty="0" smtClean="0"/>
              <a:t> </a:t>
            </a:r>
            <a:r>
              <a:rPr lang="en-US" sz="2400" dirty="0" smtClean="0"/>
              <a:t>after each one to place it in its</a:t>
            </a:r>
            <a:r>
              <a:rPr lang="en-US" sz="2400" dirty="0" smtClean="0"/>
              <a:t> own </a:t>
            </a:r>
            <a:r>
              <a:rPr lang="en-US" sz="2400" dirty="0" smtClean="0"/>
              <a:t>paragraph:</a:t>
            </a:r>
            <a:r>
              <a:rPr lang="en-US" sz="2400" dirty="0" smtClean="0"/>
              <a:t> </a:t>
            </a:r>
          </a:p>
          <a:p>
            <a:pPr marL="857250" lvl="1" indent="-457200">
              <a:buNone/>
            </a:pPr>
            <a:r>
              <a:rPr lang="en-US" sz="2200" b="1" dirty="0" smtClean="0"/>
              <a:t>			Biking accessories</a:t>
            </a:r>
            <a:endParaRPr lang="en-US" sz="2200" dirty="0" smtClean="0"/>
          </a:p>
          <a:p>
            <a:pPr marL="857250" lvl="1" indent="-457200">
              <a:buNone/>
            </a:pPr>
            <a:r>
              <a:rPr lang="en-US" sz="2200" b="1" dirty="0" smtClean="0"/>
              <a:t>			Camping supplies</a:t>
            </a:r>
            <a:endParaRPr lang="en-US" sz="2200" dirty="0" smtClean="0"/>
          </a:p>
          <a:p>
            <a:pPr marL="857250" lvl="1" indent="-457200">
              <a:buNone/>
            </a:pPr>
            <a:r>
              <a:rPr lang="en-US" sz="2200" b="1" dirty="0" smtClean="0"/>
              <a:t>			Spelunking gear</a:t>
            </a:r>
            <a:endParaRPr lang="en-US" sz="2200" dirty="0" smtClean="0"/>
          </a:p>
          <a:p>
            <a:pPr marL="457200" indent="-457200">
              <a:buFont typeface="+mj-lt"/>
              <a:buAutoNum type="arabicPeriod" startAt="11"/>
            </a:pPr>
            <a:r>
              <a:rPr lang="en-US" sz="2400" dirty="0" smtClean="0"/>
              <a:t>After </a:t>
            </a:r>
            <a:r>
              <a:rPr lang="en-US" sz="2400" dirty="0" smtClean="0"/>
              <a:t>all the text is typed in for the</a:t>
            </a:r>
            <a:r>
              <a:rPr lang="en-US" sz="2400" dirty="0" smtClean="0"/>
              <a:t> </a:t>
            </a:r>
            <a:br>
              <a:rPr lang="en-US" sz="2400" dirty="0" smtClean="0"/>
            </a:br>
            <a:r>
              <a:rPr lang="en-US" sz="2400" dirty="0" smtClean="0"/>
              <a:t>new slide</a:t>
            </a:r>
            <a:r>
              <a:rPr lang="en-US" sz="2400" dirty="0" smtClean="0"/>
              <a:t>, it appears in the Outline as</a:t>
            </a:r>
            <a:r>
              <a:rPr lang="en-US" sz="2400" dirty="0" smtClean="0"/>
              <a:t> </a:t>
            </a:r>
            <a:br>
              <a:rPr lang="en-US" sz="2400" dirty="0" smtClean="0"/>
            </a:br>
            <a:r>
              <a:rPr lang="en-US" sz="2400" dirty="0" smtClean="0"/>
              <a:t>shown </a:t>
            </a:r>
            <a:r>
              <a:rPr lang="en-US" sz="2400" dirty="0" smtClean="0"/>
              <a:t>in</a:t>
            </a:r>
            <a:r>
              <a:rPr lang="en-US" sz="2400" dirty="0" smtClean="0"/>
              <a:t> the figure.</a:t>
            </a:r>
          </a:p>
          <a:p>
            <a:r>
              <a:rPr lang="en-US" sz="2400" b="1" dirty="0" smtClean="0"/>
              <a:t>LEAVE</a:t>
            </a:r>
            <a:r>
              <a:rPr lang="en-US" sz="2400" dirty="0" smtClean="0"/>
              <a:t> the presentation open to use in</a:t>
            </a:r>
            <a:r>
              <a:rPr lang="en-US" sz="2400" dirty="0" smtClean="0"/>
              <a:t> </a:t>
            </a:r>
            <a:br>
              <a:rPr lang="en-US" sz="2400" dirty="0" smtClean="0"/>
            </a:br>
            <a:r>
              <a:rPr lang="en-US" sz="2400" dirty="0" smtClean="0"/>
              <a:t>the </a:t>
            </a:r>
            <a:r>
              <a:rPr lang="en-US" sz="2400" dirty="0" smtClean="0"/>
              <a:t>next exercise</a:t>
            </a:r>
            <a:r>
              <a:rPr lang="en-US" sz="2400" dirty="0" smtClean="0"/>
              <a:t>.</a:t>
            </a:r>
            <a:endParaRPr lang="en-US" sz="2400" dirty="0" smtClean="0"/>
          </a:p>
        </p:txBody>
      </p:sp>
      <p:pic>
        <p:nvPicPr>
          <p:cNvPr id="4" name="Picture 3" descr="0213.png"/>
          <p:cNvPicPr>
            <a:picLocks noChangeAspect="1"/>
          </p:cNvPicPr>
          <p:nvPr/>
        </p:nvPicPr>
        <p:blipFill>
          <a:blip r:embed="rId3"/>
          <a:stretch>
            <a:fillRect/>
          </a:stretch>
        </p:blipFill>
        <p:spPr>
          <a:xfrm>
            <a:off x="6045200" y="2590800"/>
            <a:ext cx="2565400" cy="2533650"/>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269516158"/>
      </p:ext>
    </p:extLst>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Duplicating Selected Slides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If </a:t>
            </a:r>
            <a:r>
              <a:rPr lang="en-US" sz="2400" dirty="0" smtClean="0"/>
              <a:t>you want several similar slides in a presentation, you may be able to save some time by duplicating some of the slides and then modifying the copies.</a:t>
            </a:r>
            <a:r>
              <a:rPr lang="en-US" sz="2400" dirty="0" smtClean="0"/>
              <a:t> </a:t>
            </a:r>
          </a:p>
          <a:p>
            <a:r>
              <a:rPr lang="en-US" sz="2400" dirty="0" smtClean="0"/>
              <a:t>The </a:t>
            </a:r>
            <a:r>
              <a:rPr lang="en-US" sz="2400" dirty="0" smtClean="0"/>
              <a:t>following exercise shows how to select the slides you want to duplicate, even when they are non-contiguous, and make copies of them.</a:t>
            </a:r>
            <a:r>
              <a:rPr lang="en-US" sz="2400" dirty="0" smtClean="0"/>
              <a:t> You also </a:t>
            </a:r>
            <a:r>
              <a:rPr lang="en-US" sz="2400" dirty="0" smtClean="0"/>
              <a:t>learn how to use the Duplicate Selected Slides command to make duplicates of slides</a:t>
            </a:r>
            <a:r>
              <a:rPr lang="en-US" sz="2400" dirty="0" smtClean="0"/>
              <a:t>.</a:t>
            </a:r>
          </a:p>
          <a:p>
            <a:r>
              <a:rPr lang="en-US" sz="2400" b="1" i="1" dirty="0" smtClean="0"/>
              <a:t>Contiguous</a:t>
            </a:r>
            <a:r>
              <a:rPr lang="en-US" sz="2400" dirty="0" smtClean="0"/>
              <a:t> means “together.” </a:t>
            </a:r>
            <a:r>
              <a:rPr lang="en-US" sz="2400" b="1" i="1" dirty="0" smtClean="0"/>
              <a:t>Non-contiguous</a:t>
            </a:r>
            <a:r>
              <a:rPr lang="en-US" sz="2400" dirty="0" smtClean="0"/>
              <a:t> slides are not adjacent to one another in the presentation.</a:t>
            </a:r>
            <a:r>
              <a:rPr lang="en-US" sz="2400" dirty="0" smtClean="0"/>
              <a:t> Hold down </a:t>
            </a:r>
            <a:r>
              <a:rPr lang="en-US" sz="2400" dirty="0" smtClean="0"/>
              <a:t>Ctrl as you click each one you want</a:t>
            </a:r>
            <a:r>
              <a:rPr lang="en-US" sz="2400" dirty="0" smtClean="0"/>
              <a:t>.</a:t>
            </a:r>
          </a:p>
          <a:p>
            <a:endParaRPr lang="en-US" sz="2400"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657321067"/>
      </p:ext>
    </p:extLst>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Duplicating Selected Slides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To </a:t>
            </a:r>
            <a:r>
              <a:rPr lang="en-US" sz="2400" dirty="0" smtClean="0"/>
              <a:t>select contiguous slides, you can use the Shift type. Click the first slide in the group, and then hold down Shift as you click the last slide in the group. All the intervening slides are selected also</a:t>
            </a:r>
            <a:r>
              <a:rPr lang="en-US" sz="2400" dirty="0" smtClean="0"/>
              <a:t>.</a:t>
            </a:r>
          </a:p>
          <a:p>
            <a:r>
              <a:rPr lang="en-US" sz="2400" dirty="0" smtClean="0"/>
              <a:t>You can also select slides from the Slides/Outline pane. On the Slides tab, select slide thumbnails just as in Slide Sorter view. On the Outline tab, click the</a:t>
            </a:r>
            <a:r>
              <a:rPr lang="en-US" sz="2400" dirty="0" smtClean="0"/>
              <a:t> </a:t>
            </a:r>
            <a:br>
              <a:rPr lang="en-US" sz="2400" dirty="0" smtClean="0"/>
            </a:br>
            <a:r>
              <a:rPr lang="en-US" sz="2400" dirty="0" smtClean="0"/>
              <a:t>small </a:t>
            </a:r>
            <a:r>
              <a:rPr lang="en-US" sz="2400" dirty="0" smtClean="0"/>
              <a:t>rounded rectangle (the Slide</a:t>
            </a:r>
            <a:r>
              <a:rPr lang="en-US" sz="2400" dirty="0" smtClean="0"/>
              <a:t> </a:t>
            </a:r>
            <a:br>
              <a:rPr lang="en-US" sz="2400" dirty="0" smtClean="0"/>
            </a:br>
            <a:r>
              <a:rPr lang="en-US" sz="2400" dirty="0" smtClean="0"/>
              <a:t>icon</a:t>
            </a:r>
            <a:r>
              <a:rPr lang="en-US" sz="2400" dirty="0" smtClean="0"/>
              <a:t>) to the left of the slide title</a:t>
            </a:r>
            <a:r>
              <a:rPr lang="en-US" sz="2400" dirty="0" smtClean="0"/>
              <a:t> </a:t>
            </a:r>
            <a:br>
              <a:rPr lang="en-US" sz="2400" dirty="0" smtClean="0"/>
            </a:br>
            <a:r>
              <a:rPr lang="en-US" sz="2400" dirty="0" smtClean="0"/>
              <a:t>to select </a:t>
            </a:r>
            <a:r>
              <a:rPr lang="en-US" sz="2400" dirty="0" smtClean="0"/>
              <a:t>everything on that slide.</a:t>
            </a:r>
            <a:r>
              <a:rPr lang="en-US" sz="2400" dirty="0" smtClean="0"/>
              <a:t> </a:t>
            </a:r>
            <a:br>
              <a:rPr lang="en-US" sz="2400" dirty="0" smtClean="0"/>
            </a:br>
            <a:r>
              <a:rPr lang="en-US" sz="2400" dirty="0" smtClean="0"/>
              <a:t>See the figure.</a:t>
            </a:r>
          </a:p>
          <a:p>
            <a:endParaRPr lang="en-US" sz="2400" dirty="0"/>
          </a:p>
        </p:txBody>
      </p:sp>
      <p:pic>
        <p:nvPicPr>
          <p:cNvPr id="4" name="Picture 3" descr="0216.png"/>
          <p:cNvPicPr>
            <a:picLocks noChangeAspect="1"/>
          </p:cNvPicPr>
          <p:nvPr/>
        </p:nvPicPr>
        <p:blipFill>
          <a:blip r:embed="rId3"/>
          <a:stretch>
            <a:fillRect/>
          </a:stretch>
        </p:blipFill>
        <p:spPr>
          <a:xfrm>
            <a:off x="5486400" y="4038600"/>
            <a:ext cx="3093257" cy="2178050"/>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657321067"/>
      </p:ext>
    </p:extLst>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a:t>
            </a:r>
            <a:r>
              <a:rPr lang="en-US" dirty="0" smtClean="0">
                <a:ea typeface="+mj-ea"/>
                <a:cs typeface="+mj-cs"/>
              </a:rPr>
              <a:t>: </a:t>
            </a:r>
            <a:r>
              <a:rPr lang="en-US" b="1" dirty="0" smtClean="0"/>
              <a:t>Duplicate Non-Contiguous </a:t>
            </a:r>
            <a:r>
              <a:rPr lang="en-US" b="1" dirty="0" smtClean="0"/>
              <a:t>Slides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smtClean="0"/>
              <a:t>the </a:t>
            </a:r>
            <a:r>
              <a:rPr lang="en-US" sz="2400" b="1" i="1" dirty="0" smtClean="0"/>
              <a:t>New Product Preview</a:t>
            </a:r>
            <a:r>
              <a:rPr lang="en-US" sz="2400" dirty="0" smtClean="0"/>
              <a:t> presentation that is still open from the previous exercise.</a:t>
            </a:r>
            <a:endParaRPr lang="en-US" sz="2400" dirty="0" smtClean="0"/>
          </a:p>
          <a:p>
            <a:pPr marL="457200" indent="-457200">
              <a:buFont typeface="+mj-lt"/>
              <a:buAutoNum type="arabicPeriod"/>
            </a:pPr>
            <a:r>
              <a:rPr lang="en-US" sz="2400" dirty="0" smtClean="0"/>
              <a:t>Click </a:t>
            </a:r>
            <a:r>
              <a:rPr lang="en-US" sz="2400" dirty="0" smtClean="0"/>
              <a:t>the </a:t>
            </a:r>
            <a:r>
              <a:rPr lang="en-US" sz="2400" b="1" dirty="0" smtClean="0"/>
              <a:t>Slide Sorter</a:t>
            </a:r>
            <a:r>
              <a:rPr lang="en-US" sz="2400" dirty="0" smtClean="0"/>
              <a:t> button on the View tab to switch to Slide Sorter view. The presentation’s slides appear together in a single pane</a:t>
            </a:r>
            <a:r>
              <a:rPr lang="en-US" sz="2400" dirty="0" smtClean="0"/>
              <a:t>.</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482102579"/>
      </p:ext>
    </p:extLst>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a:t>
            </a:r>
            <a:r>
              <a:rPr lang="en-US" dirty="0" smtClean="0">
                <a:ea typeface="+mj-ea"/>
                <a:cs typeface="+mj-cs"/>
              </a:rPr>
              <a:t>: </a:t>
            </a:r>
            <a:r>
              <a:rPr lang="en-US" b="1" dirty="0" smtClean="0"/>
              <a:t>Duplicate Non-Contiguous </a:t>
            </a:r>
            <a:r>
              <a:rPr lang="en-US" b="1" dirty="0" smtClean="0"/>
              <a:t>Slides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2"/>
            </a:pPr>
            <a:r>
              <a:rPr lang="en-US" sz="2400" dirty="0" smtClean="0"/>
              <a:t>Change </a:t>
            </a:r>
            <a:r>
              <a:rPr lang="en-US" sz="2400" dirty="0" smtClean="0"/>
              <a:t>the Zoom</a:t>
            </a:r>
            <a:r>
              <a:rPr lang="en-US" sz="2400" dirty="0" smtClean="0"/>
              <a:t> </a:t>
            </a:r>
            <a:br>
              <a:rPr lang="en-US" sz="2400" dirty="0" smtClean="0"/>
            </a:br>
            <a:r>
              <a:rPr lang="en-US" sz="2400" dirty="0" smtClean="0"/>
              <a:t>level </a:t>
            </a:r>
            <a:r>
              <a:rPr lang="en-US" sz="2400" dirty="0" smtClean="0"/>
              <a:t>to 90% for</a:t>
            </a:r>
            <a:r>
              <a:rPr lang="en-US" sz="2400" dirty="0" smtClean="0"/>
              <a:t> </a:t>
            </a:r>
            <a:br>
              <a:rPr lang="en-US" sz="2400" dirty="0" smtClean="0"/>
            </a:br>
            <a:r>
              <a:rPr lang="en-US" sz="2400" dirty="0" smtClean="0"/>
              <a:t>the </a:t>
            </a:r>
            <a:r>
              <a:rPr lang="en-US" sz="2400" dirty="0" smtClean="0"/>
              <a:t>Slide Sorter</a:t>
            </a:r>
            <a:r>
              <a:rPr lang="en-US" sz="2400" dirty="0" smtClean="0"/>
              <a:t> </a:t>
            </a:r>
            <a:br>
              <a:rPr lang="en-US" sz="2400" dirty="0" smtClean="0"/>
            </a:br>
            <a:r>
              <a:rPr lang="en-US" sz="2400" dirty="0" smtClean="0"/>
              <a:t>pane </a:t>
            </a:r>
            <a:r>
              <a:rPr lang="en-US" sz="2400" dirty="0" smtClean="0"/>
              <a:t>by clicking</a:t>
            </a:r>
            <a:r>
              <a:rPr lang="en-US" sz="2400" dirty="0" smtClean="0"/>
              <a:t> </a:t>
            </a:r>
            <a:br>
              <a:rPr lang="en-US" sz="2400" dirty="0" smtClean="0"/>
            </a:br>
            <a:r>
              <a:rPr lang="en-US" sz="2400" dirty="0" smtClean="0"/>
              <a:t>the </a:t>
            </a:r>
            <a:r>
              <a:rPr lang="en-US" sz="2400" b="1" dirty="0" smtClean="0"/>
              <a:t>minus sign</a:t>
            </a:r>
            <a:r>
              <a:rPr lang="en-US" sz="2400" b="1" dirty="0" smtClean="0"/>
              <a:t> </a:t>
            </a:r>
            <a:br>
              <a:rPr lang="en-US" sz="2400" b="1" dirty="0" smtClean="0"/>
            </a:br>
            <a:r>
              <a:rPr lang="en-US" sz="2400" b="1" dirty="0" smtClean="0"/>
              <a:t>button </a:t>
            </a:r>
            <a:r>
              <a:rPr lang="en-US" sz="2400" dirty="0" smtClean="0"/>
              <a:t>at the left</a:t>
            </a:r>
            <a:r>
              <a:rPr lang="en-US" sz="2400" dirty="0" smtClean="0"/>
              <a:t> </a:t>
            </a:r>
            <a:br>
              <a:rPr lang="en-US" sz="2400" dirty="0" smtClean="0"/>
            </a:br>
            <a:r>
              <a:rPr lang="en-US" sz="2400" dirty="0" smtClean="0"/>
              <a:t>end </a:t>
            </a:r>
            <a:r>
              <a:rPr lang="en-US" sz="2400" dirty="0" smtClean="0"/>
              <a:t>of the Zoom</a:t>
            </a:r>
            <a:r>
              <a:rPr lang="en-US" sz="2400" dirty="0" smtClean="0"/>
              <a:t> </a:t>
            </a:r>
            <a:br>
              <a:rPr lang="en-US" sz="2400" dirty="0" smtClean="0"/>
            </a:br>
            <a:r>
              <a:rPr lang="en-US" sz="2400" dirty="0" smtClean="0"/>
              <a:t>slider</a:t>
            </a:r>
            <a:r>
              <a:rPr lang="en-US" sz="2400" dirty="0" smtClean="0"/>
              <a:t>. See</a:t>
            </a:r>
            <a:r>
              <a:rPr lang="en-US" sz="2400" dirty="0" smtClean="0"/>
              <a:t> the </a:t>
            </a:r>
            <a:br>
              <a:rPr lang="en-US" sz="2400" dirty="0" smtClean="0"/>
            </a:br>
            <a:r>
              <a:rPr lang="en-US" sz="2400" dirty="0" smtClean="0"/>
              <a:t>figure.</a:t>
            </a:r>
            <a:endParaRPr lang="en-US" sz="2400" dirty="0" smtClean="0"/>
          </a:p>
        </p:txBody>
      </p:sp>
      <p:pic>
        <p:nvPicPr>
          <p:cNvPr id="4" name="Picture 3" descr="0214.png"/>
          <p:cNvPicPr>
            <a:picLocks noChangeAspect="1"/>
          </p:cNvPicPr>
          <p:nvPr/>
        </p:nvPicPr>
        <p:blipFill>
          <a:blip r:embed="rId3"/>
          <a:stretch>
            <a:fillRect/>
          </a:stretch>
        </p:blipFill>
        <p:spPr>
          <a:xfrm>
            <a:off x="3505200" y="1600200"/>
            <a:ext cx="5138828" cy="3581400"/>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482102579"/>
      </p:ext>
    </p:extLst>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Duplicate Non-Contiguous Slides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3"/>
            </a:pPr>
            <a:r>
              <a:rPr lang="en-US" sz="2400" dirty="0" smtClean="0"/>
              <a:t>Click </a:t>
            </a:r>
            <a:r>
              <a:rPr lang="en-US" sz="2400" b="1" dirty="0" smtClean="0"/>
              <a:t>slide 4</a:t>
            </a:r>
            <a:r>
              <a:rPr lang="en-US" sz="2400" dirty="0" smtClean="0"/>
              <a:t>. A yellow outline appears around it, indicating that it is selected.</a:t>
            </a:r>
            <a:endParaRPr lang="en-US" sz="2400" dirty="0" smtClean="0"/>
          </a:p>
          <a:p>
            <a:pPr marL="457200" indent="-457200">
              <a:buFont typeface="+mj-lt"/>
              <a:buAutoNum type="arabicPeriod" startAt="3"/>
            </a:pPr>
            <a:r>
              <a:rPr lang="en-US" sz="2400" dirty="0" smtClean="0"/>
              <a:t>Hold </a:t>
            </a:r>
            <a:r>
              <a:rPr lang="en-US" sz="2400" dirty="0" smtClean="0"/>
              <a:t>down </a:t>
            </a:r>
            <a:r>
              <a:rPr lang="en-US" sz="2400" b="1" dirty="0" smtClean="0"/>
              <a:t>Ctrl </a:t>
            </a:r>
            <a:r>
              <a:rPr lang="en-US" sz="2400" dirty="0" smtClean="0"/>
              <a:t>and click </a:t>
            </a:r>
            <a:r>
              <a:rPr lang="en-US" sz="2400" b="1" dirty="0" smtClean="0"/>
              <a:t>slide 7</a:t>
            </a:r>
            <a:r>
              <a:rPr lang="en-US" sz="2400" dirty="0" smtClean="0"/>
              <a:t>. A yellow outline appears around it too.</a:t>
            </a:r>
            <a:endParaRPr lang="en-US" sz="2400" dirty="0" smtClean="0"/>
          </a:p>
          <a:p>
            <a:pPr marL="457200" indent="-457200">
              <a:buFont typeface="+mj-lt"/>
              <a:buAutoNum type="arabicPeriod" startAt="3"/>
            </a:pPr>
            <a:r>
              <a:rPr lang="en-US" sz="2400" dirty="0" smtClean="0"/>
              <a:t>Click </a:t>
            </a:r>
            <a:r>
              <a:rPr lang="en-US" sz="2400" dirty="0" smtClean="0"/>
              <a:t>the </a:t>
            </a:r>
            <a:r>
              <a:rPr lang="en-US" sz="2400" b="1" dirty="0" smtClean="0"/>
              <a:t>Home tab</a:t>
            </a:r>
            <a:r>
              <a:rPr lang="en-US" sz="2400" dirty="0" smtClean="0"/>
              <a:t> and click </a:t>
            </a:r>
            <a:r>
              <a:rPr lang="en-US" sz="2400" b="1" dirty="0" smtClean="0"/>
              <a:t>Copy</a:t>
            </a:r>
            <a:r>
              <a:rPr lang="en-US" sz="2400" dirty="0" smtClean="0"/>
              <a:t>. The two slides are copied to the Clipboard</a:t>
            </a:r>
            <a:r>
              <a:rPr lang="en-US" sz="2400" dirty="0" smtClean="0"/>
              <a:t>.</a:t>
            </a:r>
          </a:p>
          <a:p>
            <a:pPr marL="457200" indent="-457200">
              <a:buFont typeface="+mj-lt"/>
              <a:buAutoNum type="arabicPeriod" startAt="3"/>
            </a:pPr>
            <a:r>
              <a:rPr lang="en-US" sz="2400" dirty="0" smtClean="0"/>
              <a:t>Click to the right of slide 9. A flashing vertical line appears there</a:t>
            </a:r>
            <a:r>
              <a:rPr lang="en-US" sz="2400" dirty="0" smtClean="0"/>
              <a:t>.</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561953807"/>
      </p:ext>
    </p:extLst>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Duplicate Non-Contiguous Slides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7"/>
            </a:pPr>
            <a:r>
              <a:rPr lang="en-US" sz="2400" dirty="0" smtClean="0"/>
              <a:t>On the Home tab, click </a:t>
            </a:r>
            <a:r>
              <a:rPr lang="en-US" sz="2400" b="1" dirty="0" smtClean="0"/>
              <a:t>Paste</a:t>
            </a:r>
            <a:r>
              <a:rPr lang="en-US" sz="2400" dirty="0" smtClean="0"/>
              <a:t>. The copied slides are pasted after slide 9, as in</a:t>
            </a:r>
            <a:r>
              <a:rPr lang="en-US" sz="2400" dirty="0" smtClean="0"/>
              <a:t> the figure.</a:t>
            </a:r>
            <a:endParaRPr lang="en-US" sz="2400" dirty="0" smtClean="0"/>
          </a:p>
        </p:txBody>
      </p:sp>
      <p:pic>
        <p:nvPicPr>
          <p:cNvPr id="4" name="Picture 3" descr="0215.png"/>
          <p:cNvPicPr>
            <a:picLocks noChangeAspect="1"/>
          </p:cNvPicPr>
          <p:nvPr/>
        </p:nvPicPr>
        <p:blipFill>
          <a:blip r:embed="rId3"/>
          <a:stretch>
            <a:fillRect/>
          </a:stretch>
        </p:blipFill>
        <p:spPr>
          <a:xfrm>
            <a:off x="2133600" y="2455081"/>
            <a:ext cx="4953000" cy="3945719"/>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58560723"/>
      </p:ext>
    </p:extLst>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Duplicate Non-Contiguous Slides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8"/>
            </a:pPr>
            <a:r>
              <a:rPr lang="en-US" sz="2400" dirty="0" smtClean="0"/>
              <a:t>Click </a:t>
            </a:r>
            <a:r>
              <a:rPr lang="en-US" sz="2400" b="1" dirty="0" smtClean="0"/>
              <a:t>slide 2</a:t>
            </a:r>
            <a:r>
              <a:rPr lang="en-US" sz="2400" dirty="0" smtClean="0"/>
              <a:t> to select it.</a:t>
            </a:r>
            <a:endParaRPr lang="en-US" sz="2400" dirty="0" smtClean="0"/>
          </a:p>
          <a:p>
            <a:pPr marL="457200" indent="-457200">
              <a:buFont typeface="+mj-lt"/>
              <a:buAutoNum type="arabicPeriod" startAt="8"/>
            </a:pPr>
            <a:r>
              <a:rPr lang="en-US" sz="2400" dirty="0" smtClean="0"/>
              <a:t>On </a:t>
            </a:r>
            <a:r>
              <a:rPr lang="en-US" sz="2400" dirty="0" smtClean="0"/>
              <a:t>the Home tab, open the </a:t>
            </a:r>
            <a:r>
              <a:rPr lang="en-US" sz="2400" b="1" dirty="0" smtClean="0"/>
              <a:t>New Slide</a:t>
            </a:r>
            <a:r>
              <a:rPr lang="en-US" sz="2400" dirty="0" smtClean="0"/>
              <a:t> button’s drop-down list.</a:t>
            </a:r>
            <a:endParaRPr lang="en-US" sz="2400" dirty="0" smtClean="0"/>
          </a:p>
          <a:p>
            <a:pPr marL="457200" indent="-457200">
              <a:buFont typeface="+mj-lt"/>
              <a:buAutoNum type="arabicPeriod" startAt="8"/>
            </a:pPr>
            <a:r>
              <a:rPr lang="en-US" sz="2400" dirty="0" smtClean="0"/>
              <a:t>Click </a:t>
            </a:r>
            <a:r>
              <a:rPr lang="en-US" sz="2400" b="1" dirty="0" smtClean="0"/>
              <a:t>Duplicate Selected Slides</a:t>
            </a:r>
            <a:r>
              <a:rPr lang="en-US" sz="2400" dirty="0" smtClean="0"/>
              <a:t>. A copy of slide 2 is pasted directly following the original slide 2.</a:t>
            </a:r>
            <a:endParaRPr lang="en-US" sz="2400" dirty="0" smtClean="0"/>
          </a:p>
          <a:p>
            <a:pPr marL="457200" indent="-457200">
              <a:buFont typeface="+mj-lt"/>
              <a:buAutoNum type="arabicPeriod" startAt="8"/>
            </a:pPr>
            <a:r>
              <a:rPr lang="en-US" sz="2400" b="1" dirty="0" smtClean="0"/>
              <a:t>SAVE</a:t>
            </a:r>
            <a:r>
              <a:rPr lang="en-US" sz="2400" dirty="0" smtClean="0"/>
              <a:t> </a:t>
            </a:r>
            <a:r>
              <a:rPr lang="en-US" sz="2400" dirty="0" smtClean="0"/>
              <a:t>the presentation file and </a:t>
            </a:r>
            <a:r>
              <a:rPr lang="en-US" sz="2400" b="1" dirty="0" smtClean="0"/>
              <a:t>CLOSE</a:t>
            </a:r>
            <a:r>
              <a:rPr lang="en-US" sz="2400" dirty="0" smtClean="0"/>
              <a:t> it. </a:t>
            </a:r>
            <a:endParaRPr lang="en-US" sz="2400" dirty="0" smtClean="0"/>
          </a:p>
          <a:p>
            <a:r>
              <a:rPr lang="en-US" sz="2400" b="1" dirty="0" smtClean="0"/>
              <a:t>LEAVE</a:t>
            </a:r>
            <a:r>
              <a:rPr lang="en-US" sz="2400" dirty="0" smtClean="0"/>
              <a:t> </a:t>
            </a:r>
            <a:r>
              <a:rPr lang="en-US" sz="2400" dirty="0" smtClean="0"/>
              <a:t>PowerPoint open for the next exercise</a:t>
            </a:r>
            <a:r>
              <a:rPr lang="en-US" sz="2400" dirty="0" smtClean="0"/>
              <a:t>.</a:t>
            </a:r>
            <a:endParaRPr lang="en-US" sz="2400"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894741124"/>
      </p:ext>
    </p:extLst>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Rearranging the Slides in a Presentation</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It </a:t>
            </a:r>
            <a:r>
              <a:rPr lang="en-US" sz="2400" dirty="0" smtClean="0"/>
              <a:t>is important to organize your slides so they best support your message.</a:t>
            </a:r>
            <a:r>
              <a:rPr lang="en-US" sz="2400" dirty="0" smtClean="0"/>
              <a:t> </a:t>
            </a:r>
          </a:p>
          <a:p>
            <a:r>
              <a:rPr lang="en-US" sz="2400" dirty="0" smtClean="0"/>
              <a:t>In </a:t>
            </a:r>
            <a:r>
              <a:rPr lang="en-US" sz="2400" dirty="0" smtClean="0"/>
              <a:t>PowerPoint, reorganizing slides is a simple drag-and-drop procedure.</a:t>
            </a:r>
            <a:r>
              <a:rPr lang="en-US" sz="2400" dirty="0" smtClean="0"/>
              <a:t> </a:t>
            </a:r>
          </a:p>
          <a:p>
            <a:r>
              <a:rPr lang="en-US" sz="2400" dirty="0" smtClean="0"/>
              <a:t>In </a:t>
            </a:r>
            <a:r>
              <a:rPr lang="en-US" sz="2400" dirty="0" smtClean="0"/>
              <a:t>Slide Sorter view (or on the Slides tab in Normal view), you can click a slide and drag it to a new location in the presentation.</a:t>
            </a:r>
            <a:r>
              <a:rPr lang="en-US" sz="2400" dirty="0" smtClean="0"/>
              <a:t> </a:t>
            </a:r>
          </a:p>
          <a:p>
            <a:r>
              <a:rPr lang="en-US" sz="2400" dirty="0" smtClean="0"/>
              <a:t>A </a:t>
            </a:r>
            <a:r>
              <a:rPr lang="en-US" sz="2400" dirty="0" smtClean="0"/>
              <a:t>line shows you where the slide will be placed when you drop it.</a:t>
            </a:r>
            <a:r>
              <a:rPr lang="en-US" sz="2400" dirty="0" smtClean="0"/>
              <a:t> </a:t>
            </a:r>
          </a:p>
          <a:p>
            <a:r>
              <a:rPr lang="en-US" sz="2400" dirty="0" smtClean="0"/>
              <a:t>Moving </a:t>
            </a:r>
            <a:r>
              <a:rPr lang="en-US" sz="2400" dirty="0" smtClean="0"/>
              <a:t>a slide is a simple procedure, as you will learn in the following exercise</a:t>
            </a:r>
            <a:r>
              <a:rPr lang="en-US" sz="2400" dirty="0" smtClean="0"/>
              <a:t>.</a:t>
            </a:r>
            <a:endParaRPr lang="en-US" sz="2400"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248088856"/>
      </p:ext>
    </p:extLst>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Creating a New Blank Presentation</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When you start PowerPoint, a new, blank presentation appears, containing a single </a:t>
            </a:r>
            <a:r>
              <a:rPr lang="en-US" sz="2400" dirty="0" smtClean="0"/>
              <a:t>slide.</a:t>
            </a:r>
          </a:p>
          <a:p>
            <a:r>
              <a:rPr lang="en-US" sz="2400" dirty="0" smtClean="0"/>
              <a:t>The </a:t>
            </a:r>
            <a:r>
              <a:rPr lang="en-US" sz="2400" dirty="0" smtClean="0"/>
              <a:t>fastest and simplest way to create a new presentation is to start with a blank presentation.</a:t>
            </a:r>
            <a:r>
              <a:rPr lang="en-US" sz="2400" dirty="0" smtClean="0"/>
              <a:t> </a:t>
            </a:r>
          </a:p>
          <a:p>
            <a:r>
              <a:rPr lang="en-US" sz="2400" dirty="0" smtClean="0"/>
              <a:t>You </a:t>
            </a:r>
            <a:r>
              <a:rPr lang="en-US" sz="2400" dirty="0" smtClean="0"/>
              <a:t>can add text to the presentation, and then format the slides later</a:t>
            </a:r>
            <a:r>
              <a:rPr lang="en-US" sz="2400" dirty="0" smtClean="0"/>
              <a:t>.</a:t>
            </a:r>
            <a:endParaRPr lang="en-US" sz="2400"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795787946"/>
      </p:ext>
    </p:extLst>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a:t>
            </a:r>
            <a:r>
              <a:rPr lang="en-US" dirty="0" smtClean="0">
                <a:ea typeface="+mj-ea"/>
                <a:cs typeface="+mj-cs"/>
              </a:rPr>
              <a:t>: </a:t>
            </a:r>
            <a:r>
              <a:rPr lang="en-US" b="1" dirty="0" smtClean="0"/>
              <a:t>Rearrange the</a:t>
            </a:r>
            <a:r>
              <a:rPr lang="en-US" b="1" dirty="0" smtClean="0"/>
              <a:t> </a:t>
            </a:r>
            <a:br>
              <a:rPr lang="en-US" b="1" dirty="0" smtClean="0"/>
            </a:br>
            <a:r>
              <a:rPr lang="en-US" b="1" dirty="0" smtClean="0"/>
              <a:t>Slides </a:t>
            </a:r>
            <a:r>
              <a:rPr lang="en-US" b="1" dirty="0" smtClean="0"/>
              <a:t>in a Presentation</a:t>
            </a:r>
            <a:r>
              <a:rPr lang="en-US" b="1" dirty="0" smtClean="0"/>
              <a:t> </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To </a:t>
            </a:r>
            <a:r>
              <a:rPr lang="en-US" sz="2400" dirty="0" smtClean="0"/>
              <a:t>rearrange the slides in a presentation, do the following:</a:t>
            </a:r>
            <a:endParaRPr lang="en-US" sz="2400" dirty="0" smtClean="0"/>
          </a:p>
          <a:p>
            <a:pPr marL="457200" indent="-457200">
              <a:buFont typeface="+mj-lt"/>
              <a:buAutoNum type="arabicPeriod"/>
            </a:pPr>
            <a:r>
              <a:rPr lang="en-US" sz="2400" b="1" dirty="0" smtClean="0"/>
              <a:t>OPEN</a:t>
            </a:r>
            <a:r>
              <a:rPr lang="en-US" sz="2400" dirty="0" smtClean="0"/>
              <a:t> </a:t>
            </a:r>
            <a:r>
              <a:rPr lang="en-US" sz="2400" dirty="0" smtClean="0"/>
              <a:t>the </a:t>
            </a:r>
            <a:r>
              <a:rPr lang="en-US" sz="2400" b="1" i="1" dirty="0" smtClean="0"/>
              <a:t>Management Values</a:t>
            </a:r>
            <a:r>
              <a:rPr lang="en-US" sz="2400" dirty="0" smtClean="0"/>
              <a:t> presentation and save it as </a:t>
            </a:r>
            <a:r>
              <a:rPr lang="en-US" sz="2400" b="1" i="1" dirty="0" smtClean="0"/>
              <a:t>Management Values Final</a:t>
            </a:r>
            <a:r>
              <a:rPr lang="en-US" sz="2400" dirty="0" smtClean="0"/>
              <a:t>.</a:t>
            </a:r>
          </a:p>
          <a:p>
            <a:pPr marL="457200" indent="-457200">
              <a:buFont typeface="+mj-lt"/>
              <a:buAutoNum type="arabicPeriod"/>
            </a:pPr>
            <a:r>
              <a:rPr lang="en-US" sz="2400" dirty="0" smtClean="0"/>
              <a:t>Click the </a:t>
            </a:r>
            <a:r>
              <a:rPr lang="en-US" sz="2400" b="1" dirty="0" smtClean="0"/>
              <a:t>View</a:t>
            </a:r>
            <a:r>
              <a:rPr lang="en-US" sz="2400" dirty="0" smtClean="0"/>
              <a:t> tab, then click the </a:t>
            </a:r>
            <a:r>
              <a:rPr lang="en-US" sz="2400" b="1" dirty="0" smtClean="0"/>
              <a:t>Slide Sorter</a:t>
            </a:r>
            <a:r>
              <a:rPr lang="en-US" sz="2400" dirty="0" smtClean="0"/>
              <a:t> </a:t>
            </a:r>
            <a:r>
              <a:rPr lang="en-US" sz="2400" b="1" dirty="0" smtClean="0"/>
              <a:t>button </a:t>
            </a:r>
            <a:r>
              <a:rPr lang="en-US" sz="2400" dirty="0" smtClean="0"/>
              <a:t>to switch to Slide Sorter view. The presentation’s slides appear together in a single window.</a:t>
            </a:r>
            <a:endParaRPr lang="en-US" sz="2400" dirty="0" smtClean="0"/>
          </a:p>
          <a:p>
            <a:pPr marL="457200" indent="-457200">
              <a:buFont typeface="+mj-lt"/>
              <a:buAutoNum type="arabicPeriod"/>
            </a:pPr>
            <a:r>
              <a:rPr lang="en-US" sz="2400" dirty="0" smtClean="0"/>
              <a:t>Use </a:t>
            </a:r>
            <a:r>
              <a:rPr lang="en-US" sz="2400" dirty="0" smtClean="0"/>
              <a:t>the Zoom control in the Status Bar to set the Zoom to 70%</a:t>
            </a:r>
            <a:r>
              <a:rPr lang="en-US" sz="2400" dirty="0" smtClean="0"/>
              <a:t>.</a:t>
            </a:r>
          </a:p>
          <a:p>
            <a:endParaRPr lang="en-US" sz="2400"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542458186"/>
      </p:ext>
    </p:extLst>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Rearrange the </a:t>
            </a:r>
            <a:br>
              <a:rPr lang="en-US" b="1" dirty="0" smtClean="0"/>
            </a:br>
            <a:r>
              <a:rPr lang="en-US" b="1" dirty="0" smtClean="0"/>
              <a:t>Slides in a Presentation </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dirty="0" smtClean="0"/>
              <a:t>Click </a:t>
            </a:r>
            <a:r>
              <a:rPr lang="en-US" sz="2400" b="1" dirty="0" smtClean="0"/>
              <a:t>slide 5</a:t>
            </a:r>
            <a:r>
              <a:rPr lang="en-US" sz="2400" dirty="0" smtClean="0"/>
              <a:t> and begin</a:t>
            </a:r>
            <a:r>
              <a:rPr lang="en-US" sz="2400" dirty="0" smtClean="0"/>
              <a:t> </a:t>
            </a:r>
            <a:br>
              <a:rPr lang="en-US" sz="2400" dirty="0" smtClean="0"/>
            </a:br>
            <a:r>
              <a:rPr lang="en-US" sz="2400" dirty="0" smtClean="0"/>
              <a:t>dragging </a:t>
            </a:r>
            <a:r>
              <a:rPr lang="en-US" sz="2400" dirty="0" smtClean="0"/>
              <a:t>it toward the</a:t>
            </a:r>
            <a:r>
              <a:rPr lang="en-US" sz="2400" dirty="0" smtClean="0"/>
              <a:t> </a:t>
            </a:r>
            <a:br>
              <a:rPr lang="en-US" sz="2400" dirty="0" smtClean="0"/>
            </a:br>
            <a:r>
              <a:rPr lang="en-US" sz="2400" dirty="0" smtClean="0"/>
              <a:t>space </a:t>
            </a:r>
            <a:r>
              <a:rPr lang="en-US" sz="2400" dirty="0" smtClean="0"/>
              <a:t>between slides 3</a:t>
            </a:r>
            <a:r>
              <a:rPr lang="en-US" sz="2400" dirty="0" smtClean="0"/>
              <a:t> </a:t>
            </a:r>
            <a:br>
              <a:rPr lang="en-US" sz="2400" dirty="0" smtClean="0"/>
            </a:br>
            <a:r>
              <a:rPr lang="en-US" sz="2400" dirty="0" smtClean="0"/>
              <a:t>and </a:t>
            </a:r>
            <a:r>
              <a:rPr lang="en-US" sz="2400" dirty="0" smtClean="0"/>
              <a:t>4. When a vertical</a:t>
            </a:r>
            <a:r>
              <a:rPr lang="en-US" sz="2400" dirty="0" smtClean="0"/>
              <a:t> </a:t>
            </a:r>
            <a:br>
              <a:rPr lang="en-US" sz="2400" dirty="0" smtClean="0"/>
            </a:br>
            <a:r>
              <a:rPr lang="en-US" sz="2400" dirty="0" smtClean="0"/>
              <a:t>line </a:t>
            </a:r>
            <a:r>
              <a:rPr lang="en-US" sz="2400" dirty="0" smtClean="0"/>
              <a:t>appears between</a:t>
            </a:r>
            <a:r>
              <a:rPr lang="en-US" sz="2400" dirty="0" smtClean="0"/>
              <a:t> </a:t>
            </a:r>
            <a:br>
              <a:rPr lang="en-US" sz="2400" dirty="0" smtClean="0"/>
            </a:br>
            <a:r>
              <a:rPr lang="en-US" sz="2400" dirty="0" smtClean="0"/>
              <a:t>slides </a:t>
            </a:r>
            <a:r>
              <a:rPr lang="en-US" sz="2400" dirty="0" smtClean="0"/>
              <a:t>3 and 4 (as</a:t>
            </a:r>
            <a:r>
              <a:rPr lang="en-US" sz="2400" dirty="0" smtClean="0"/>
              <a:t> </a:t>
            </a:r>
            <a:br>
              <a:rPr lang="en-US" sz="2400" dirty="0" smtClean="0"/>
            </a:br>
            <a:r>
              <a:rPr lang="en-US" sz="2400" dirty="0" smtClean="0"/>
              <a:t>shown </a:t>
            </a:r>
            <a:r>
              <a:rPr lang="en-US" sz="2400" dirty="0" smtClean="0"/>
              <a:t>in</a:t>
            </a:r>
            <a:r>
              <a:rPr lang="en-US" sz="2400" dirty="0" smtClean="0"/>
              <a:t> the figure)</a:t>
            </a:r>
            <a:r>
              <a:rPr lang="en-US" sz="2400" dirty="0" smtClean="0"/>
              <a:t>, release the mouse button. The moved slide is now slide 4</a:t>
            </a:r>
            <a:r>
              <a:rPr lang="en-US" sz="2400" dirty="0" smtClean="0"/>
              <a:t>.</a:t>
            </a:r>
          </a:p>
          <a:p>
            <a:pPr marL="457200" indent="-457200">
              <a:buFont typeface="+mj-lt"/>
              <a:buAutoNum type="arabicPeriod" startAt="4"/>
            </a:pPr>
            <a:r>
              <a:rPr lang="en-US" sz="2400" dirty="0" smtClean="0"/>
              <a:t>Switch to Normal view, and display the Outline tab in the Slides/Outline pane.</a:t>
            </a:r>
            <a:endParaRPr lang="en-US" sz="2400" dirty="0" smtClean="0"/>
          </a:p>
          <a:p>
            <a:pPr marL="457200" indent="-457200">
              <a:buFont typeface="+mj-lt"/>
              <a:buAutoNum type="arabicPeriod" startAt="4"/>
            </a:pPr>
            <a:r>
              <a:rPr lang="en-US" sz="2400" dirty="0" smtClean="0"/>
              <a:t>On </a:t>
            </a:r>
            <a:r>
              <a:rPr lang="en-US" sz="2400" dirty="0" smtClean="0"/>
              <a:t>the Outline tab, click the icon</a:t>
            </a:r>
            <a:r>
              <a:rPr lang="en-US" sz="2400" b="1" dirty="0" smtClean="0"/>
              <a:t> </a:t>
            </a:r>
            <a:r>
              <a:rPr lang="en-US" sz="2400" dirty="0" smtClean="0"/>
              <a:t>to the left of slide 7’s title. All the text from slide 7 is selected</a:t>
            </a:r>
            <a:r>
              <a:rPr lang="en-US" sz="2400" dirty="0" smtClean="0"/>
              <a:t>.</a:t>
            </a:r>
            <a:endParaRPr lang="en-US" sz="2400" dirty="0" smtClean="0"/>
          </a:p>
        </p:txBody>
      </p:sp>
      <p:pic>
        <p:nvPicPr>
          <p:cNvPr id="4" name="Picture 3" descr="0217.png"/>
          <p:cNvPicPr>
            <a:picLocks noChangeAspect="1"/>
          </p:cNvPicPr>
          <p:nvPr/>
        </p:nvPicPr>
        <p:blipFill>
          <a:blip r:embed="rId3"/>
          <a:stretch>
            <a:fillRect/>
          </a:stretch>
        </p:blipFill>
        <p:spPr>
          <a:xfrm>
            <a:off x="4114800" y="1676400"/>
            <a:ext cx="4495800" cy="1981201"/>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361837599"/>
      </p:ext>
    </p:extLst>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Rearrange the </a:t>
            </a:r>
            <a:br>
              <a:rPr lang="en-US" b="1" dirty="0" smtClean="0"/>
            </a:br>
            <a:r>
              <a:rPr lang="en-US" b="1" dirty="0" smtClean="0"/>
              <a:t>Slides in a Presentation </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7"/>
            </a:pPr>
            <a:r>
              <a:rPr lang="en-US" sz="2400" dirty="0" smtClean="0"/>
              <a:t>Drag slide 7’s icon downward.</a:t>
            </a:r>
            <a:r>
              <a:rPr lang="en-US" sz="2400" dirty="0" smtClean="0"/>
              <a:t> </a:t>
            </a:r>
            <a:br>
              <a:rPr lang="en-US" sz="2400" dirty="0" smtClean="0"/>
            </a:br>
            <a:r>
              <a:rPr lang="en-US" sz="2400" dirty="0" smtClean="0"/>
              <a:t>When </a:t>
            </a:r>
            <a:r>
              <a:rPr lang="en-US" sz="2400" dirty="0" smtClean="0"/>
              <a:t>a vertical line appears</a:t>
            </a:r>
            <a:r>
              <a:rPr lang="en-US" sz="2400" dirty="0" smtClean="0"/>
              <a:t> </a:t>
            </a:r>
            <a:br>
              <a:rPr lang="en-US" sz="2400" dirty="0" smtClean="0"/>
            </a:br>
            <a:r>
              <a:rPr lang="en-US" sz="2400" dirty="0" smtClean="0"/>
              <a:t>between </a:t>
            </a:r>
            <a:r>
              <a:rPr lang="en-US" sz="2400" dirty="0" smtClean="0"/>
              <a:t>slides 8 and 9,</a:t>
            </a:r>
            <a:r>
              <a:rPr lang="en-US" sz="2400" dirty="0" smtClean="0"/>
              <a:t> </a:t>
            </a:r>
            <a:br>
              <a:rPr lang="en-US" sz="2400" dirty="0" smtClean="0"/>
            </a:br>
            <a:r>
              <a:rPr lang="en-US" sz="2400" dirty="0" smtClean="0"/>
              <a:t>release </a:t>
            </a:r>
            <a:r>
              <a:rPr lang="en-US" sz="2400" dirty="0" smtClean="0"/>
              <a:t>the mouse button.</a:t>
            </a:r>
            <a:r>
              <a:rPr lang="en-US" sz="2400" dirty="0" smtClean="0"/>
              <a:t> </a:t>
            </a:r>
            <a:br>
              <a:rPr lang="en-US" sz="2400" dirty="0" smtClean="0"/>
            </a:br>
            <a:r>
              <a:rPr lang="en-US" sz="2400" dirty="0" smtClean="0"/>
              <a:t>The </a:t>
            </a:r>
            <a:r>
              <a:rPr lang="en-US" sz="2400" dirty="0" smtClean="0"/>
              <a:t>moved slide is now slide 8.</a:t>
            </a:r>
            <a:r>
              <a:rPr lang="en-US" sz="2400" dirty="0" smtClean="0"/>
              <a:t> </a:t>
            </a:r>
            <a:br>
              <a:rPr lang="en-US" sz="2400" dirty="0" smtClean="0"/>
            </a:br>
            <a:r>
              <a:rPr lang="en-US" sz="2400" dirty="0" smtClean="0"/>
              <a:t>See the figure.</a:t>
            </a:r>
          </a:p>
          <a:p>
            <a:pPr marL="457200" indent="-457200">
              <a:buFont typeface="+mj-lt"/>
              <a:buAutoNum type="arabicPeriod" startAt="7"/>
            </a:pPr>
            <a:r>
              <a:rPr lang="en-US" sz="2400" dirty="0" smtClean="0"/>
              <a:t>In the Slides/Outline pane,</a:t>
            </a:r>
            <a:r>
              <a:rPr lang="en-US" sz="2400" dirty="0" smtClean="0"/>
              <a:t> </a:t>
            </a:r>
            <a:br>
              <a:rPr lang="en-US" sz="2400" dirty="0" smtClean="0"/>
            </a:br>
            <a:r>
              <a:rPr lang="en-US" sz="2400" dirty="0" smtClean="0"/>
              <a:t>display </a:t>
            </a:r>
            <a:r>
              <a:rPr lang="en-US" sz="2400" dirty="0" smtClean="0"/>
              <a:t>the Slides tab, and</a:t>
            </a:r>
            <a:r>
              <a:rPr lang="en-US" sz="2400" dirty="0" smtClean="0"/>
              <a:t> </a:t>
            </a:r>
            <a:br>
              <a:rPr lang="en-US" sz="2400" dirty="0" smtClean="0"/>
            </a:br>
            <a:r>
              <a:rPr lang="en-US" sz="2400" dirty="0" smtClean="0"/>
              <a:t>select </a:t>
            </a:r>
            <a:r>
              <a:rPr lang="en-US" sz="2400" b="1" dirty="0" smtClean="0"/>
              <a:t>slide 8</a:t>
            </a:r>
            <a:r>
              <a:rPr lang="en-US" sz="2400" dirty="0" smtClean="0"/>
              <a:t>. </a:t>
            </a:r>
            <a:endParaRPr lang="en-US" sz="2400" dirty="0"/>
          </a:p>
        </p:txBody>
      </p:sp>
      <p:pic>
        <p:nvPicPr>
          <p:cNvPr id="4" name="Picture 3" descr="0218.png"/>
          <p:cNvPicPr>
            <a:picLocks noChangeAspect="1"/>
          </p:cNvPicPr>
          <p:nvPr/>
        </p:nvPicPr>
        <p:blipFill>
          <a:blip r:embed="rId3"/>
          <a:stretch>
            <a:fillRect/>
          </a:stretch>
        </p:blipFill>
        <p:spPr>
          <a:xfrm>
            <a:off x="5175094" y="1676401"/>
            <a:ext cx="3435506" cy="4191000"/>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225948201"/>
      </p:ext>
    </p:extLst>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Rearrange the </a:t>
            </a:r>
            <a:br>
              <a:rPr lang="en-US" b="1" dirty="0" smtClean="0"/>
            </a:br>
            <a:r>
              <a:rPr lang="en-US" b="1" dirty="0" smtClean="0"/>
              <a:t>Slides in a Presentation </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9"/>
            </a:pPr>
            <a:r>
              <a:rPr lang="en-US" sz="2400" dirty="0" smtClean="0"/>
              <a:t>Drag slide 8 downward.</a:t>
            </a:r>
            <a:r>
              <a:rPr lang="en-US" sz="2400" dirty="0" smtClean="0"/>
              <a:t> </a:t>
            </a:r>
            <a:br>
              <a:rPr lang="en-US" sz="2400" dirty="0" smtClean="0"/>
            </a:br>
            <a:r>
              <a:rPr lang="en-US" sz="2400" dirty="0" smtClean="0"/>
              <a:t>When a </a:t>
            </a:r>
            <a:r>
              <a:rPr lang="en-US" sz="2400" dirty="0" smtClean="0"/>
              <a:t>vertical line appears</a:t>
            </a:r>
            <a:r>
              <a:rPr lang="en-US" sz="2400" dirty="0" smtClean="0"/>
              <a:t> </a:t>
            </a:r>
            <a:br>
              <a:rPr lang="en-US" sz="2400" dirty="0" smtClean="0"/>
            </a:br>
            <a:r>
              <a:rPr lang="en-US" sz="2400" dirty="0" smtClean="0"/>
              <a:t>between </a:t>
            </a:r>
            <a:r>
              <a:rPr lang="en-US" sz="2400" dirty="0" smtClean="0"/>
              <a:t>slides 9 and 10,</a:t>
            </a:r>
            <a:r>
              <a:rPr lang="en-US" sz="2400" dirty="0" smtClean="0"/>
              <a:t> </a:t>
            </a:r>
            <a:br>
              <a:rPr lang="en-US" sz="2400" dirty="0" smtClean="0"/>
            </a:br>
            <a:r>
              <a:rPr lang="en-US" sz="2400" dirty="0" smtClean="0"/>
              <a:t>as in the figure, </a:t>
            </a:r>
            <a:r>
              <a:rPr lang="en-US" sz="2400" dirty="0" smtClean="0"/>
              <a:t>release the</a:t>
            </a:r>
            <a:r>
              <a:rPr lang="en-US" sz="2400" dirty="0" smtClean="0"/>
              <a:t> </a:t>
            </a:r>
            <a:br>
              <a:rPr lang="en-US" sz="2400" dirty="0" smtClean="0"/>
            </a:br>
            <a:r>
              <a:rPr lang="en-US" sz="2400" dirty="0" smtClean="0"/>
              <a:t>mouse </a:t>
            </a:r>
            <a:r>
              <a:rPr lang="en-US" sz="2400" dirty="0" smtClean="0"/>
              <a:t>button. The moved</a:t>
            </a:r>
            <a:r>
              <a:rPr lang="en-US" sz="2400" dirty="0" smtClean="0"/>
              <a:t> </a:t>
            </a:r>
            <a:br>
              <a:rPr lang="en-US" sz="2400" dirty="0" smtClean="0"/>
            </a:br>
            <a:r>
              <a:rPr lang="en-US" sz="2400" dirty="0" smtClean="0"/>
              <a:t>slide </a:t>
            </a:r>
            <a:r>
              <a:rPr lang="en-US" sz="2400" dirty="0" smtClean="0"/>
              <a:t>is now slide 9</a:t>
            </a:r>
            <a:r>
              <a:rPr lang="en-US" sz="2400" dirty="0" smtClean="0"/>
              <a:t>.</a:t>
            </a:r>
          </a:p>
          <a:p>
            <a:pPr marL="457200" indent="-457200">
              <a:buFont typeface="+mj-lt"/>
              <a:buAutoNum type="arabicPeriod" startAt="9"/>
            </a:pPr>
            <a:r>
              <a:rPr lang="en-US" sz="2400" b="1" dirty="0" smtClean="0"/>
              <a:t>SAVE</a:t>
            </a:r>
            <a:r>
              <a:rPr lang="en-US" sz="2400" dirty="0" smtClean="0"/>
              <a:t> the presentation.</a:t>
            </a:r>
            <a:endParaRPr lang="en-US" sz="2400" dirty="0" smtClean="0"/>
          </a:p>
          <a:p>
            <a:r>
              <a:rPr lang="en-US" sz="2400" b="1" dirty="0" smtClean="0"/>
              <a:t>LEAVE</a:t>
            </a:r>
            <a:r>
              <a:rPr lang="en-US" sz="2400" dirty="0" smtClean="0"/>
              <a:t> </a:t>
            </a:r>
            <a:r>
              <a:rPr lang="en-US" sz="2400" dirty="0" smtClean="0"/>
              <a:t>the presentation open</a:t>
            </a:r>
            <a:r>
              <a:rPr lang="en-US" sz="2400" dirty="0" smtClean="0"/>
              <a:t> </a:t>
            </a:r>
            <a:br>
              <a:rPr lang="en-US" sz="2400" dirty="0" smtClean="0"/>
            </a:br>
            <a:r>
              <a:rPr lang="en-US" sz="2400" dirty="0" smtClean="0"/>
              <a:t>to </a:t>
            </a:r>
            <a:r>
              <a:rPr lang="en-US" sz="2400" dirty="0" smtClean="0"/>
              <a:t>use in the next exercise</a:t>
            </a:r>
            <a:r>
              <a:rPr lang="en-US" sz="2400" dirty="0" smtClean="0"/>
              <a:t>.</a:t>
            </a:r>
            <a:endParaRPr lang="en-US" sz="2400" dirty="0" smtClean="0"/>
          </a:p>
        </p:txBody>
      </p:sp>
      <p:pic>
        <p:nvPicPr>
          <p:cNvPr id="4" name="Picture 3" descr="0219.png"/>
          <p:cNvPicPr>
            <a:picLocks noChangeAspect="1"/>
          </p:cNvPicPr>
          <p:nvPr/>
        </p:nvPicPr>
        <p:blipFill>
          <a:blip r:embed="rId3"/>
          <a:stretch>
            <a:fillRect/>
          </a:stretch>
        </p:blipFill>
        <p:spPr>
          <a:xfrm>
            <a:off x="5029200" y="1866900"/>
            <a:ext cx="3554730" cy="3086100"/>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642145636"/>
      </p:ext>
    </p:extLst>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Deleting a Slide</a:t>
            </a:r>
          </a:p>
        </p:txBody>
      </p:sp>
      <p:sp>
        <p:nvSpPr>
          <p:cNvPr id="21506" name="Rectangle 3"/>
          <p:cNvSpPr>
            <a:spLocks noGrp="1" noChangeArrowheads="1"/>
          </p:cNvSpPr>
          <p:nvPr>
            <p:ph type="body" idx="1"/>
          </p:nvPr>
        </p:nvSpPr>
        <p:spPr>
          <a:xfrm>
            <a:off x="457200" y="1600200"/>
            <a:ext cx="8229600" cy="4876800"/>
          </a:xfrm>
        </p:spPr>
        <p:txBody>
          <a:bodyPr/>
          <a:lstStyle/>
          <a:p>
            <a:r>
              <a:rPr lang="en-US" sz="2300" dirty="0" smtClean="0"/>
              <a:t>When </a:t>
            </a:r>
            <a:r>
              <a:rPr lang="en-US" sz="2300" dirty="0" smtClean="0"/>
              <a:t>you don’t want to keep a slide in a presentation, you can delete it. The following exercise shows you how</a:t>
            </a:r>
            <a:r>
              <a:rPr lang="en-US" sz="2300" dirty="0" smtClean="0"/>
              <a:t>.</a:t>
            </a:r>
          </a:p>
          <a:p>
            <a:r>
              <a:rPr lang="en-US" sz="2300" dirty="0" smtClean="0"/>
              <a:t>To select more than one slide at a time for deletion, hold down the Ctrl key and click each slide you want to delete. </a:t>
            </a:r>
            <a:r>
              <a:rPr lang="en-US" sz="2300" dirty="0" smtClean="0"/>
              <a:t>(You can </a:t>
            </a:r>
            <a:r>
              <a:rPr lang="en-US" sz="2300" dirty="0" smtClean="0"/>
              <a:t>deselect the selected slides by clicking in a blank area of the PowerPoint window.) You can then delete all the selected slides at the same time.</a:t>
            </a:r>
          </a:p>
          <a:p>
            <a:r>
              <a:rPr lang="en-US" sz="2300" dirty="0" smtClean="0"/>
              <a:t>PowerPoint does not ask whether you are sure if you want to delete a slide, so it’s important to be careful before deleting. If you accidentally delete a slide, click the Undo</a:t>
            </a:r>
            <a:r>
              <a:rPr lang="en-US" sz="2300" dirty="0" smtClean="0"/>
              <a:t> </a:t>
            </a:r>
            <a:br>
              <a:rPr lang="en-US" sz="2300" dirty="0" smtClean="0"/>
            </a:br>
            <a:r>
              <a:rPr lang="en-US" sz="2300" dirty="0" smtClean="0"/>
              <a:t>button </a:t>
            </a:r>
            <a:r>
              <a:rPr lang="en-US" sz="2300" dirty="0" smtClean="0"/>
              <a:t>on the Quick Access Toolbar right away</a:t>
            </a:r>
            <a:r>
              <a:rPr lang="en-US" sz="2300" dirty="0" smtClean="0"/>
              <a:t> </a:t>
            </a:r>
            <a:br>
              <a:rPr lang="en-US" sz="2300" dirty="0" smtClean="0"/>
            </a:br>
            <a:r>
              <a:rPr lang="en-US" sz="2300" dirty="0" smtClean="0"/>
              <a:t>to bring </a:t>
            </a:r>
            <a:r>
              <a:rPr lang="en-US" sz="2300" dirty="0" smtClean="0"/>
              <a:t>the slide back. See</a:t>
            </a:r>
            <a:r>
              <a:rPr lang="en-US" sz="2300" dirty="0" smtClean="0"/>
              <a:t> the figure on the </a:t>
            </a:r>
            <a:br>
              <a:rPr lang="en-US" sz="2300" dirty="0" smtClean="0"/>
            </a:br>
            <a:r>
              <a:rPr lang="en-US" sz="2300" dirty="0" smtClean="0"/>
              <a:t>next slide.</a:t>
            </a:r>
          </a:p>
          <a:p>
            <a:endParaRPr lang="en-US" sz="2300" dirty="0"/>
          </a:p>
        </p:txBody>
      </p:sp>
      <p:pic>
        <p:nvPicPr>
          <p:cNvPr id="4" name="Picture 3" descr="0220.png"/>
          <p:cNvPicPr>
            <a:picLocks noChangeAspect="1"/>
          </p:cNvPicPr>
          <p:nvPr/>
        </p:nvPicPr>
        <p:blipFill>
          <a:blip r:embed="rId3"/>
          <a:stretch>
            <a:fillRect/>
          </a:stretch>
        </p:blipFill>
        <p:spPr>
          <a:xfrm>
            <a:off x="6781800" y="5048250"/>
            <a:ext cx="1586424" cy="1276350"/>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932865372"/>
      </p:ext>
    </p:extLst>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a:t>
            </a:r>
            <a:r>
              <a:rPr lang="en-US" dirty="0" smtClean="0">
                <a:ea typeface="+mj-ea"/>
                <a:cs typeface="+mj-cs"/>
              </a:rPr>
              <a:t>: </a:t>
            </a:r>
            <a:r>
              <a:rPr lang="en-US" b="1" dirty="0" smtClean="0"/>
              <a:t>Delete a Slide</a:t>
            </a:r>
            <a:r>
              <a:rPr lang="en-US" b="1" dirty="0" smtClean="0"/>
              <a:t> </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smtClean="0"/>
              <a:t>the </a:t>
            </a:r>
            <a:r>
              <a:rPr lang="en-US" sz="2400" b="1" i="1" dirty="0" smtClean="0"/>
              <a:t>Management Values Final </a:t>
            </a:r>
            <a:r>
              <a:rPr lang="en-US" sz="2400" dirty="0" smtClean="0"/>
              <a:t>presentation that is still open from the previous exercise.</a:t>
            </a:r>
            <a:endParaRPr lang="en-US" sz="2400" dirty="0" smtClean="0"/>
          </a:p>
          <a:p>
            <a:pPr marL="457200" indent="-457200">
              <a:buFont typeface="+mj-lt"/>
              <a:buAutoNum type="arabicPeriod"/>
            </a:pPr>
            <a:r>
              <a:rPr lang="en-US" sz="2400" dirty="0" smtClean="0"/>
              <a:t>In </a:t>
            </a:r>
            <a:r>
              <a:rPr lang="en-US" sz="2400" dirty="0" smtClean="0"/>
              <a:t>Slide Sorter view, click </a:t>
            </a:r>
            <a:r>
              <a:rPr lang="en-US" sz="2400" b="1" dirty="0" smtClean="0"/>
              <a:t>slide 10</a:t>
            </a:r>
            <a:r>
              <a:rPr lang="en-US" sz="2400" dirty="0" smtClean="0"/>
              <a:t>.</a:t>
            </a:r>
            <a:endParaRPr lang="en-US" sz="2400" dirty="0" smtClean="0"/>
          </a:p>
          <a:p>
            <a:pPr marL="457200" indent="-457200">
              <a:buFont typeface="+mj-lt"/>
              <a:buAutoNum type="arabicPeriod"/>
            </a:pPr>
            <a:r>
              <a:rPr lang="en-US" sz="2400" dirty="0" smtClean="0"/>
              <a:t>Press </a:t>
            </a:r>
            <a:r>
              <a:rPr lang="en-US" sz="2400" dirty="0" smtClean="0"/>
              <a:t>the </a:t>
            </a:r>
            <a:r>
              <a:rPr lang="en-US" sz="2400" b="1" dirty="0" smtClean="0"/>
              <a:t>Delete</a:t>
            </a:r>
            <a:r>
              <a:rPr lang="en-US" sz="2400" dirty="0" smtClean="0"/>
              <a:t> key. The slide is removed from the presentation</a:t>
            </a:r>
            <a:r>
              <a:rPr lang="en-US" sz="2400" dirty="0" smtClean="0"/>
              <a:t>.</a:t>
            </a:r>
          </a:p>
          <a:p>
            <a:pPr marL="457200" indent="-457200">
              <a:buFont typeface="+mj-lt"/>
              <a:buAutoNum type="arabicPeriod"/>
            </a:pPr>
            <a:r>
              <a:rPr lang="en-US" sz="2400" b="1" dirty="0" smtClean="0"/>
              <a:t>SAVE</a:t>
            </a:r>
            <a:r>
              <a:rPr lang="en-US" sz="2400" dirty="0" smtClean="0"/>
              <a:t> the presentation.</a:t>
            </a:r>
          </a:p>
          <a:p>
            <a:r>
              <a:rPr lang="en-US" sz="2400" b="1" dirty="0" smtClean="0"/>
              <a:t>CLOSE</a:t>
            </a:r>
            <a:r>
              <a:rPr lang="en-US" sz="2400" dirty="0" smtClean="0"/>
              <a:t> the presentation file. </a:t>
            </a:r>
            <a:r>
              <a:rPr lang="en-US" sz="2400" b="1" dirty="0" smtClean="0"/>
              <a:t>LEAVE</a:t>
            </a:r>
            <a:r>
              <a:rPr lang="en-US" sz="2400" dirty="0" smtClean="0"/>
              <a:t> PowerPoint open for the next exercise</a:t>
            </a:r>
            <a:r>
              <a:rPr lang="en-US" sz="2400" dirty="0" smtClean="0"/>
              <a:t>.</a:t>
            </a:r>
          </a:p>
          <a:p>
            <a:endParaRPr lang="en-US" sz="2400"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078832784"/>
      </p:ext>
    </p:extLst>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Creating a Presentation from Existing Content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If the content you want to present already exists in another form, it makes sense to reuse it rather than starting from scratch.</a:t>
            </a:r>
            <a:r>
              <a:rPr lang="en-US" sz="2400" dirty="0" smtClean="0"/>
              <a:t> </a:t>
            </a:r>
          </a:p>
          <a:p>
            <a:r>
              <a:rPr lang="en-US" sz="2400" dirty="0" smtClean="0"/>
              <a:t>PowerPoint </a:t>
            </a:r>
            <a:r>
              <a:rPr lang="en-US" sz="2400" dirty="0" smtClean="0"/>
              <a:t>imports content easily from a variety of formats, including Word outlines, other PowerPoint presentations, and slide libraries</a:t>
            </a:r>
            <a:r>
              <a:rPr lang="en-US" sz="2400" dirty="0" smtClean="0"/>
              <a:t>.</a:t>
            </a:r>
            <a:endParaRPr lang="en-US" sz="2400"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97918343"/>
      </p:ext>
    </p:extLst>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Using Content from Word</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Microsoft </a:t>
            </a:r>
            <a:r>
              <a:rPr lang="en-US" sz="2400" dirty="0" smtClean="0"/>
              <a:t>Word’s Outline view enables you to create a well-structured hierarchical outline consisting of multiple heading levels.</a:t>
            </a:r>
            <a:r>
              <a:rPr lang="en-US" sz="2400" dirty="0" smtClean="0"/>
              <a:t> </a:t>
            </a:r>
          </a:p>
          <a:p>
            <a:r>
              <a:rPr lang="en-US" sz="2400" dirty="0" smtClean="0"/>
              <a:t>You </a:t>
            </a:r>
            <a:r>
              <a:rPr lang="en-US" sz="2400" dirty="0" smtClean="0"/>
              <a:t>can then open such outlines in PowerPoint, where each of the major headings becomes a slide title and each of the minor headings becomes a bullet of body text. </a:t>
            </a:r>
          </a:p>
          <a:p>
            <a:endParaRPr lang="en-US" sz="2400"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90386060"/>
      </p:ext>
    </p:extLst>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a:t>
            </a:r>
            <a:r>
              <a:rPr lang="en-US" dirty="0" smtClean="0">
                <a:ea typeface="+mj-ea"/>
                <a:cs typeface="+mj-cs"/>
              </a:rPr>
              <a:t>: </a:t>
            </a:r>
            <a:r>
              <a:rPr lang="en-US" b="1" dirty="0" smtClean="0"/>
              <a:t>Start a Presentation</a:t>
            </a:r>
            <a:r>
              <a:rPr lang="en-US" b="1" dirty="0" smtClean="0"/>
              <a:t> </a:t>
            </a:r>
            <a:br>
              <a:rPr lang="en-US" b="1" dirty="0" smtClean="0"/>
            </a:br>
            <a:r>
              <a:rPr lang="en-US" b="1" dirty="0" smtClean="0"/>
              <a:t>from </a:t>
            </a:r>
            <a:r>
              <a:rPr lang="en-US" b="1" dirty="0" smtClean="0"/>
              <a:t>a Word Outline</a:t>
            </a:r>
            <a:r>
              <a:rPr lang="en-US" b="1" dirty="0" smtClean="0"/>
              <a:t> </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To </a:t>
            </a:r>
            <a:r>
              <a:rPr lang="en-US" sz="2400" dirty="0" smtClean="0"/>
              <a:t>start a presentation from a Word outline, do the following:</a:t>
            </a:r>
            <a:endParaRPr lang="en-US" sz="2400" dirty="0" smtClean="0"/>
          </a:p>
          <a:p>
            <a:pPr marL="457200" indent="-457200">
              <a:buFont typeface="+mj-lt"/>
              <a:buAutoNum type="arabicPeriod"/>
            </a:pPr>
            <a:r>
              <a:rPr lang="en-US" sz="2400" dirty="0" smtClean="0"/>
              <a:t>Click </a:t>
            </a:r>
            <a:r>
              <a:rPr lang="en-US" sz="2400" dirty="0" smtClean="0"/>
              <a:t>the </a:t>
            </a:r>
            <a:r>
              <a:rPr lang="en-US" sz="2400" b="1" dirty="0" smtClean="0"/>
              <a:t>File </a:t>
            </a:r>
            <a:r>
              <a:rPr lang="en-US" sz="2400" dirty="0" smtClean="0"/>
              <a:t>tab.</a:t>
            </a:r>
            <a:endParaRPr lang="en-US" sz="2400" dirty="0" smtClean="0"/>
          </a:p>
          <a:p>
            <a:pPr marL="457200" indent="-457200">
              <a:buFont typeface="+mj-lt"/>
              <a:buAutoNum type="arabicPeriod"/>
            </a:pPr>
            <a:r>
              <a:rPr lang="en-US" sz="2400" dirty="0" smtClean="0"/>
              <a:t>Click </a:t>
            </a:r>
            <a:r>
              <a:rPr lang="en-US" sz="2400" b="1" dirty="0" smtClean="0"/>
              <a:t>Open</a:t>
            </a:r>
            <a:r>
              <a:rPr lang="en-US" sz="2400" dirty="0" smtClean="0"/>
              <a:t> to display the Open dialog box</a:t>
            </a:r>
            <a:r>
              <a:rPr lang="en-US" sz="2400" dirty="0" smtClean="0"/>
              <a:t>.</a:t>
            </a:r>
          </a:p>
          <a:p>
            <a:pPr marL="457200" indent="-457200">
              <a:buFont typeface="+mj-lt"/>
              <a:buAutoNum type="arabicPeriod"/>
            </a:pPr>
            <a:r>
              <a:rPr lang="en-US" sz="2400" dirty="0" smtClean="0"/>
              <a:t>If needed, navigate to the folder that contains the data files for this lesson. The Open dialog box might have opened to that location automatically.</a:t>
            </a:r>
            <a:endParaRPr lang="en-US" sz="2400" dirty="0" smtClean="0"/>
          </a:p>
          <a:p>
            <a:pPr marL="457200" indent="-457200">
              <a:buFont typeface="+mj-lt"/>
              <a:buAutoNum type="arabicPeriod"/>
            </a:pPr>
            <a:r>
              <a:rPr lang="en-US" sz="2400" dirty="0" smtClean="0"/>
              <a:t>Open </a:t>
            </a:r>
            <a:r>
              <a:rPr lang="en-US" sz="2400" dirty="0" smtClean="0"/>
              <a:t>the File type drop-down list by clicking the </a:t>
            </a:r>
            <a:r>
              <a:rPr lang="en-US" sz="2400" b="1" dirty="0" smtClean="0"/>
              <a:t>All PowerPoint Presentations</a:t>
            </a:r>
            <a:r>
              <a:rPr lang="en-US" sz="2400" dirty="0" smtClean="0"/>
              <a:t> button</a:t>
            </a:r>
            <a:r>
              <a:rPr lang="en-US" sz="2400" dirty="0" smtClean="0"/>
              <a:t>.</a:t>
            </a:r>
            <a:endParaRPr lang="en-US" sz="2400"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677264634"/>
      </p:ext>
    </p:extLst>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Start a Presentation </a:t>
            </a:r>
            <a:br>
              <a:rPr lang="en-US" b="1" dirty="0" smtClean="0"/>
            </a:br>
            <a:r>
              <a:rPr lang="en-US" b="1" dirty="0" smtClean="0"/>
              <a:t>from a Word Outline </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5"/>
            </a:pPr>
            <a:r>
              <a:rPr lang="en-US" sz="2400" dirty="0" smtClean="0"/>
              <a:t>In the File type</a:t>
            </a:r>
            <a:r>
              <a:rPr lang="en-US" sz="2400" dirty="0" smtClean="0"/>
              <a:t> </a:t>
            </a:r>
            <a:br>
              <a:rPr lang="en-US" sz="2400" dirty="0" smtClean="0"/>
            </a:br>
            <a:r>
              <a:rPr lang="en-US" sz="2400" dirty="0" smtClean="0"/>
              <a:t>list</a:t>
            </a:r>
            <a:r>
              <a:rPr lang="en-US" sz="2400" dirty="0" smtClean="0"/>
              <a:t>, click </a:t>
            </a:r>
            <a:r>
              <a:rPr lang="en-US" sz="2400" b="1" dirty="0" smtClean="0"/>
              <a:t>All</a:t>
            </a:r>
            <a:r>
              <a:rPr lang="en-US" sz="2400" b="1" dirty="0" smtClean="0"/>
              <a:t> </a:t>
            </a:r>
            <a:br>
              <a:rPr lang="en-US" sz="2400" b="1" dirty="0" smtClean="0"/>
            </a:br>
            <a:r>
              <a:rPr lang="en-US" sz="2400" b="1" dirty="0" smtClean="0"/>
              <a:t>Outlines</a:t>
            </a:r>
            <a:r>
              <a:rPr lang="en-US" sz="2400" dirty="0" smtClean="0"/>
              <a:t>. The</a:t>
            </a:r>
            <a:r>
              <a:rPr lang="en-US" sz="2400" dirty="0" smtClean="0"/>
              <a:t> </a:t>
            </a:r>
            <a:br>
              <a:rPr lang="en-US" sz="2400" dirty="0" smtClean="0"/>
            </a:br>
            <a:r>
              <a:rPr lang="en-US" sz="2400" dirty="0" smtClean="0"/>
              <a:t>file </a:t>
            </a:r>
            <a:r>
              <a:rPr lang="en-US" sz="2400" dirty="0" smtClean="0"/>
              <a:t>listing in</a:t>
            </a:r>
            <a:r>
              <a:rPr lang="en-US" sz="2400" dirty="0" smtClean="0"/>
              <a:t> </a:t>
            </a:r>
            <a:br>
              <a:rPr lang="en-US" sz="2400" dirty="0" smtClean="0"/>
            </a:br>
            <a:r>
              <a:rPr lang="en-US" sz="2400" dirty="0" smtClean="0"/>
              <a:t>the dialog </a:t>
            </a:r>
            <a:r>
              <a:rPr lang="en-US" sz="2400" dirty="0" smtClean="0"/>
              <a:t>box</a:t>
            </a:r>
            <a:r>
              <a:rPr lang="en-US" sz="2400" dirty="0" smtClean="0"/>
              <a:t> </a:t>
            </a:r>
            <a:br>
              <a:rPr lang="en-US" sz="2400" dirty="0" smtClean="0"/>
            </a:br>
            <a:r>
              <a:rPr lang="en-US" sz="2400" dirty="0" smtClean="0"/>
              <a:t>changes </a:t>
            </a:r>
            <a:r>
              <a:rPr lang="en-US" sz="2400" dirty="0" smtClean="0"/>
              <a:t>to</a:t>
            </a:r>
            <a:r>
              <a:rPr lang="en-US" sz="2400" dirty="0" smtClean="0"/>
              <a:t> </a:t>
            </a:r>
            <a:br>
              <a:rPr lang="en-US" sz="2400" dirty="0" smtClean="0"/>
            </a:br>
            <a:r>
              <a:rPr lang="en-US" sz="2400" dirty="0" smtClean="0"/>
              <a:t>show </a:t>
            </a:r>
            <a:r>
              <a:rPr lang="en-US" sz="2400" dirty="0" smtClean="0"/>
              <a:t>outlines</a:t>
            </a:r>
            <a:r>
              <a:rPr lang="en-US" sz="2400" dirty="0" smtClean="0"/>
              <a:t> </a:t>
            </a:r>
            <a:br>
              <a:rPr lang="en-US" sz="2400" dirty="0" smtClean="0"/>
            </a:br>
            <a:r>
              <a:rPr lang="en-US" sz="2400" dirty="0" smtClean="0"/>
              <a:t>(</a:t>
            </a:r>
            <a:r>
              <a:rPr lang="en-US" sz="2400" dirty="0" smtClean="0"/>
              <a:t>including Word</a:t>
            </a:r>
            <a:r>
              <a:rPr lang="en-US" sz="2400" dirty="0" smtClean="0"/>
              <a:t> </a:t>
            </a:r>
            <a:br>
              <a:rPr lang="en-US" sz="2400" dirty="0" smtClean="0"/>
            </a:br>
            <a:r>
              <a:rPr lang="en-US" sz="2400" dirty="0" smtClean="0"/>
              <a:t>documents</a:t>
            </a:r>
            <a:r>
              <a:rPr lang="en-US" sz="2400" dirty="0" smtClean="0"/>
              <a:t>).</a:t>
            </a:r>
            <a:r>
              <a:rPr lang="en-US" sz="2400" dirty="0" smtClean="0"/>
              <a:t> </a:t>
            </a:r>
            <a:br>
              <a:rPr lang="en-US" sz="2400" dirty="0" smtClean="0"/>
            </a:br>
            <a:r>
              <a:rPr lang="en-US" sz="2400" dirty="0" smtClean="0"/>
              <a:t>The </a:t>
            </a:r>
            <a:r>
              <a:rPr lang="en-US" sz="2400" dirty="0" smtClean="0"/>
              <a:t>file location</a:t>
            </a:r>
            <a:r>
              <a:rPr lang="en-US" sz="2400" dirty="0" smtClean="0"/>
              <a:t> </a:t>
            </a:r>
            <a:br>
              <a:rPr lang="en-US" sz="2400" dirty="0" smtClean="0"/>
            </a:br>
            <a:r>
              <a:rPr lang="en-US" sz="2400" dirty="0" smtClean="0"/>
              <a:t>is </a:t>
            </a:r>
            <a:r>
              <a:rPr lang="en-US" sz="2400" dirty="0" smtClean="0"/>
              <a:t>the same; the only thing that’s changed is the filter that determines which file types are displayed. See</a:t>
            </a:r>
            <a:r>
              <a:rPr lang="en-US" sz="2400" dirty="0" smtClean="0"/>
              <a:t> the figure.</a:t>
            </a:r>
            <a:endParaRPr lang="en-US" sz="2400" dirty="0" smtClean="0"/>
          </a:p>
        </p:txBody>
      </p:sp>
      <p:pic>
        <p:nvPicPr>
          <p:cNvPr id="4" name="Picture 3" descr="0221.png"/>
          <p:cNvPicPr>
            <a:picLocks noChangeAspect="1"/>
          </p:cNvPicPr>
          <p:nvPr/>
        </p:nvPicPr>
        <p:blipFill>
          <a:blip r:embed="rId3"/>
          <a:stretch>
            <a:fillRect/>
          </a:stretch>
        </p:blipFill>
        <p:spPr>
          <a:xfrm>
            <a:off x="3200400" y="1752600"/>
            <a:ext cx="5411751" cy="3437477"/>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959433895"/>
      </p:ext>
    </p:extLst>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Creating a Blank Presentation</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You </a:t>
            </a:r>
            <a:r>
              <a:rPr lang="en-US" sz="2400" dirty="0" smtClean="0"/>
              <a:t>can use the single slide that opens with a new, blank presentation to begin creating your new presentation.</a:t>
            </a:r>
            <a:r>
              <a:rPr lang="en-US" sz="2400" dirty="0" smtClean="0"/>
              <a:t> </a:t>
            </a:r>
          </a:p>
          <a:p>
            <a:r>
              <a:rPr lang="en-US" sz="2400" dirty="0" smtClean="0"/>
              <a:t>In the next exercise</a:t>
            </a:r>
            <a:r>
              <a:rPr lang="en-US" sz="2400" dirty="0" smtClean="0"/>
              <a:t>, you will learn how to open a blank presentation</a:t>
            </a:r>
            <a:r>
              <a:rPr lang="en-US" sz="2400" dirty="0" smtClean="0"/>
              <a:t>.</a:t>
            </a:r>
          </a:p>
          <a:p>
            <a:r>
              <a:rPr lang="en-US" sz="2400" dirty="0" smtClean="0"/>
              <a:t>There are two advantages to using a blank presentation to start a slide show.</a:t>
            </a:r>
            <a:r>
              <a:rPr lang="en-US" sz="2400" dirty="0" smtClean="0"/>
              <a:t> </a:t>
            </a:r>
          </a:p>
          <a:p>
            <a:pPr lvl="1"/>
            <a:r>
              <a:rPr lang="en-US" sz="2200" dirty="0" smtClean="0"/>
              <a:t>First</a:t>
            </a:r>
            <a:r>
              <a:rPr lang="en-US" sz="2200" dirty="0" smtClean="0"/>
              <a:t>, PowerPoint displays a blank presentation every time the program starts, so you always have immediate access to the first slide of a new presentation.</a:t>
            </a:r>
            <a:r>
              <a:rPr lang="en-US" sz="2200" dirty="0" smtClean="0"/>
              <a:t> </a:t>
            </a:r>
          </a:p>
          <a:p>
            <a:pPr lvl="1"/>
            <a:r>
              <a:rPr lang="en-US" sz="2200" dirty="0" smtClean="0"/>
              <a:t>Second</a:t>
            </a:r>
            <a:r>
              <a:rPr lang="en-US" sz="2200" dirty="0" smtClean="0"/>
              <a:t>, because the presentation is not formatted (meaning there are no backgrounds, colors, or pictures), you can focus on writing your text.</a:t>
            </a:r>
            <a:r>
              <a:rPr lang="en-US" sz="2200" dirty="0" smtClean="0"/>
              <a:t> </a:t>
            </a:r>
            <a:endParaRPr lang="en-US" sz="2200"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059011108"/>
      </p:ext>
    </p:extLst>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Start a Presentation </a:t>
            </a:r>
            <a:br>
              <a:rPr lang="en-US" b="1" dirty="0" smtClean="0"/>
            </a:br>
            <a:r>
              <a:rPr lang="en-US" b="1" dirty="0" smtClean="0"/>
              <a:t>from a Word Outline </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6"/>
            </a:pPr>
            <a:r>
              <a:rPr lang="en-US" sz="2400" dirty="0" smtClean="0"/>
              <a:t>Click </a:t>
            </a:r>
            <a:r>
              <a:rPr lang="en-US" sz="2400" b="1" i="1" dirty="0" smtClean="0"/>
              <a:t>Computer Use </a:t>
            </a:r>
            <a:r>
              <a:rPr lang="en-US" sz="2400" b="1" i="1" dirty="0" err="1" smtClean="0"/>
              <a:t>Policy.docx</a:t>
            </a:r>
            <a:r>
              <a:rPr lang="en-US" sz="2400" dirty="0" smtClean="0"/>
              <a:t>. </a:t>
            </a:r>
            <a:endParaRPr lang="en-US" sz="2400" dirty="0" smtClean="0"/>
          </a:p>
          <a:p>
            <a:pPr marL="457200" indent="-457200">
              <a:buFont typeface="+mj-lt"/>
              <a:buAutoNum type="arabicPeriod" startAt="6"/>
            </a:pPr>
            <a:r>
              <a:rPr lang="en-US" sz="2400" dirty="0" smtClean="0"/>
              <a:t>Click </a:t>
            </a:r>
            <a:r>
              <a:rPr lang="en-US" sz="2400" dirty="0" smtClean="0"/>
              <a:t>the </a:t>
            </a:r>
            <a:r>
              <a:rPr lang="en-US" sz="2400" b="1" dirty="0" smtClean="0"/>
              <a:t>Open</a:t>
            </a:r>
            <a:r>
              <a:rPr lang="en-US" sz="2400" dirty="0" smtClean="0"/>
              <a:t> button. The outline opens as a new presentation.</a:t>
            </a:r>
            <a:endParaRPr lang="en-US" sz="2400" dirty="0" smtClean="0"/>
          </a:p>
          <a:p>
            <a:pPr marL="457200" indent="-457200">
              <a:buFont typeface="+mj-lt"/>
              <a:buAutoNum type="arabicPeriod" startAt="6"/>
            </a:pPr>
            <a:r>
              <a:rPr lang="en-US" sz="2400" b="1" dirty="0" smtClean="0"/>
              <a:t>SAVE</a:t>
            </a:r>
            <a:r>
              <a:rPr lang="en-US" sz="2400" dirty="0" smtClean="0"/>
              <a:t> </a:t>
            </a:r>
            <a:r>
              <a:rPr lang="en-US" sz="2400" dirty="0" smtClean="0"/>
              <a:t>the new presentation as </a:t>
            </a:r>
            <a:r>
              <a:rPr lang="en-US" sz="2400" b="1" i="1" dirty="0" smtClean="0"/>
              <a:t>Computer Use Policy </a:t>
            </a:r>
            <a:r>
              <a:rPr lang="en-US" sz="2400" b="1" i="1" dirty="0" err="1" smtClean="0"/>
              <a:t>Final.pptx</a:t>
            </a:r>
            <a:r>
              <a:rPr lang="en-US" sz="2400" b="1" i="1" dirty="0" smtClean="0"/>
              <a:t>.</a:t>
            </a:r>
          </a:p>
          <a:p>
            <a:pPr marL="457200" indent="-457200"/>
            <a:r>
              <a:rPr lang="en-US" sz="2400" b="1" dirty="0" smtClean="0"/>
              <a:t>LEAVE</a:t>
            </a:r>
            <a:r>
              <a:rPr lang="en-US" sz="2400" dirty="0" smtClean="0"/>
              <a:t> the presentation open to use in the next exercise</a:t>
            </a:r>
            <a:r>
              <a:rPr lang="en-US" sz="2400" dirty="0" smtClean="0"/>
              <a:t>.</a:t>
            </a:r>
            <a:r>
              <a:rPr lang="en-US" sz="2400" b="1" i="1" dirty="0" smtClean="0"/>
              <a:t> </a:t>
            </a:r>
            <a:endParaRPr lang="en-US" sz="2400" dirty="0" smtClean="0"/>
          </a:p>
        </p:txBody>
      </p:sp>
      <p:sp>
        <p:nvSpPr>
          <p:cNvPr id="4" name="TextBox 3"/>
          <p:cNvSpPr txBox="1"/>
          <p:nvPr/>
        </p:nvSpPr>
        <p:spPr>
          <a:xfrm>
            <a:off x="990600" y="4419600"/>
            <a:ext cx="7162800" cy="1631216"/>
          </a:xfrm>
          <a:prstGeom prst="rect">
            <a:avLst/>
          </a:prstGeom>
          <a:solidFill>
            <a:schemeClr val="accent2"/>
          </a:solidFill>
        </p:spPr>
        <p:style>
          <a:lnRef idx="2">
            <a:schemeClr val="dk1">
              <a:shade val="50000"/>
            </a:schemeClr>
          </a:lnRef>
          <a:fillRef idx="1">
            <a:schemeClr val="dk1"/>
          </a:fillRef>
          <a:effectRef idx="0">
            <a:schemeClr val="dk1"/>
          </a:effectRef>
          <a:fontRef idx="minor">
            <a:schemeClr val="lt1"/>
          </a:fontRef>
        </p:style>
        <p:txBody>
          <a:bodyPr wrap="square">
            <a:sp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2000" b="1" dirty="0"/>
              <a:t>NOTE</a:t>
            </a:r>
            <a:r>
              <a:rPr lang="en-US" sz="2000" dirty="0"/>
              <a:t>:</a:t>
            </a:r>
            <a:r>
              <a:rPr lang="en-US" sz="2000" dirty="0" smtClean="0"/>
              <a:t> </a:t>
            </a:r>
            <a:r>
              <a:rPr lang="en-US" sz="2000" dirty="0" smtClean="0"/>
              <a:t>Even though you used the Open command and not the New command, PowerPoint still started a new presentation. Look at the file name in the title bar of the application; it is a generic name such as Presentation5, not the name of the original Word document. That's why you have to save it in step 8.</a:t>
            </a:r>
            <a:endParaRPr lang="en-US" sz="2000"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014078965"/>
      </p:ext>
    </p:extLst>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Promoting or Demoting Outline Content</a:t>
            </a:r>
          </a:p>
        </p:txBody>
      </p:sp>
      <p:sp>
        <p:nvSpPr>
          <p:cNvPr id="21506" name="Rectangle 3"/>
          <p:cNvSpPr>
            <a:spLocks noGrp="1" noChangeArrowheads="1"/>
          </p:cNvSpPr>
          <p:nvPr>
            <p:ph type="body" idx="1"/>
          </p:nvPr>
        </p:nvSpPr>
        <p:spPr>
          <a:xfrm>
            <a:off x="457200" y="1600200"/>
            <a:ext cx="8229600" cy="4876800"/>
          </a:xfrm>
        </p:spPr>
        <p:txBody>
          <a:bodyPr/>
          <a:lstStyle/>
          <a:p>
            <a:r>
              <a:rPr lang="en-US" sz="2200" dirty="0" smtClean="0"/>
              <a:t>After </a:t>
            </a:r>
            <a:r>
              <a:rPr lang="en-US" sz="2200" dirty="0" smtClean="0"/>
              <a:t>importing data from a Word outline or other external source, you may find that the outline levels are not set as</a:t>
            </a:r>
            <a:r>
              <a:rPr lang="en-US" sz="2200" dirty="0" smtClean="0"/>
              <a:t> you want. You </a:t>
            </a:r>
            <a:r>
              <a:rPr lang="en-US" sz="2200" dirty="0" smtClean="0"/>
              <a:t>can promote a paragraph to make it a higher level in the outline, or demote it to make it a lower level</a:t>
            </a:r>
            <a:r>
              <a:rPr lang="en-US" sz="2200" dirty="0" smtClean="0"/>
              <a:t>.</a:t>
            </a:r>
          </a:p>
          <a:p>
            <a:r>
              <a:rPr lang="en-US" sz="2200" dirty="0" smtClean="0"/>
              <a:t>In </a:t>
            </a:r>
            <a:r>
              <a:rPr lang="en-US" sz="2200" dirty="0" smtClean="0"/>
              <a:t>a PowerPoint slide, the relationship between items in a list is shown by indent level. An item’s </a:t>
            </a:r>
            <a:r>
              <a:rPr lang="en-US" sz="2200" b="1" i="1" dirty="0" smtClean="0"/>
              <a:t>indent level</a:t>
            </a:r>
            <a:r>
              <a:rPr lang="en-US" sz="2200" dirty="0" smtClean="0"/>
              <a:t> is the distance it is indented from the placeholder’s left border.</a:t>
            </a:r>
            <a:r>
              <a:rPr lang="en-US" sz="2200" dirty="0" smtClean="0"/>
              <a:t> </a:t>
            </a:r>
          </a:p>
          <a:p>
            <a:r>
              <a:rPr lang="en-US" sz="2200" dirty="0" smtClean="0"/>
              <a:t>Superior </a:t>
            </a:r>
            <a:r>
              <a:rPr lang="en-US" sz="2200" dirty="0" smtClean="0"/>
              <a:t>items are indented less than subordinate ones.</a:t>
            </a:r>
            <a:r>
              <a:rPr lang="en-US" sz="2200" dirty="0" smtClean="0"/>
              <a:t> </a:t>
            </a:r>
          </a:p>
          <a:p>
            <a:r>
              <a:rPr lang="en-US" sz="2200" dirty="0" smtClean="0"/>
              <a:t>You </a:t>
            </a:r>
            <a:r>
              <a:rPr lang="en-US" sz="2200" dirty="0" smtClean="0"/>
              <a:t>can change the indent level of an item in a list by using the Decrease List Level and Increase List Level buttons on the Home tab of the Ribbon.</a:t>
            </a:r>
            <a:r>
              <a:rPr lang="en-US" sz="2200" dirty="0" smtClean="0"/>
              <a:t> </a:t>
            </a:r>
          </a:p>
          <a:p>
            <a:r>
              <a:rPr lang="en-US" sz="2200" dirty="0" smtClean="0"/>
              <a:t>Promoting </a:t>
            </a:r>
            <a:r>
              <a:rPr lang="en-US" sz="2200" dirty="0" smtClean="0"/>
              <a:t>a paragraph to the top level makes it into the title of its own slide, and</a:t>
            </a:r>
            <a:r>
              <a:rPr lang="en-US" sz="2200" dirty="0" smtClean="0"/>
              <a:t> the subordinates become </a:t>
            </a:r>
            <a:r>
              <a:rPr lang="en-US" sz="2200" dirty="0" smtClean="0"/>
              <a:t>the slide’s content</a:t>
            </a:r>
            <a:r>
              <a:rPr lang="en-US" sz="2200" dirty="0" smtClean="0"/>
              <a:t>.  </a:t>
            </a:r>
            <a:endParaRPr lang="en-US" sz="2200" dirty="0" smtClean="0"/>
          </a:p>
          <a:p>
            <a:endParaRPr lang="en-US" sz="2200"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025974079"/>
      </p:ext>
    </p:extLst>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a:t>
            </a:r>
            <a:r>
              <a:rPr lang="en-US" dirty="0" smtClean="0">
                <a:ea typeface="+mj-ea"/>
                <a:cs typeface="+mj-cs"/>
              </a:rPr>
              <a:t>: </a:t>
            </a:r>
            <a:r>
              <a:rPr lang="en-US" b="1" dirty="0" smtClean="0"/>
              <a:t>Promote and Demote </a:t>
            </a:r>
            <a:r>
              <a:rPr lang="en-US" b="1" dirty="0" smtClean="0"/>
              <a:t>Content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smtClean="0"/>
              <a:t>the </a:t>
            </a:r>
            <a:r>
              <a:rPr lang="en-US" sz="2400" b="1" i="1" dirty="0" smtClean="0"/>
              <a:t>Computer Use Policy Final</a:t>
            </a:r>
            <a:r>
              <a:rPr lang="en-US" sz="2400" dirty="0" smtClean="0"/>
              <a:t> presentation that is still open from the previous exercise.</a:t>
            </a:r>
            <a:endParaRPr lang="en-US" sz="2400" dirty="0" smtClean="0"/>
          </a:p>
          <a:p>
            <a:pPr marL="457200" indent="-457200">
              <a:buFont typeface="+mj-lt"/>
              <a:buAutoNum type="arabicPeriod"/>
            </a:pPr>
            <a:r>
              <a:rPr lang="en-US" sz="2400" dirty="0" smtClean="0"/>
              <a:t>Select </a:t>
            </a:r>
            <a:r>
              <a:rPr lang="en-US" sz="2400" b="1" dirty="0" smtClean="0"/>
              <a:t>slide 2</a:t>
            </a:r>
            <a:r>
              <a:rPr lang="en-US" sz="2400" dirty="0" smtClean="0"/>
              <a:t>, and click at the beginning of the second line of the bulleted list (</a:t>
            </a:r>
            <a:r>
              <a:rPr lang="en-US" sz="2400" i="1" dirty="0" smtClean="0"/>
              <a:t>Desktops, laptops and handheld systems</a:t>
            </a:r>
            <a:r>
              <a:rPr lang="en-US" sz="2400" dirty="0" smtClean="0"/>
              <a:t>).</a:t>
            </a:r>
            <a:endParaRPr lang="en-US" sz="2400" dirty="0" smtClean="0"/>
          </a:p>
          <a:p>
            <a:pPr marL="457200" indent="-457200">
              <a:buFont typeface="+mj-lt"/>
              <a:buAutoNum type="arabicPeriod"/>
            </a:pPr>
            <a:r>
              <a:rPr lang="en-US" sz="2400" dirty="0" smtClean="0"/>
              <a:t>Press </a:t>
            </a:r>
            <a:r>
              <a:rPr lang="en-US" sz="2400" b="1" dirty="0" smtClean="0"/>
              <a:t>Tab</a:t>
            </a:r>
            <a:r>
              <a:rPr lang="en-US" sz="2400" dirty="0" smtClean="0"/>
              <a:t>. The second</a:t>
            </a:r>
            <a:r>
              <a:rPr lang="en-US" sz="2400" dirty="0" smtClean="0"/>
              <a:t> </a:t>
            </a:r>
            <a:br>
              <a:rPr lang="en-US" sz="2400" dirty="0" smtClean="0"/>
            </a:br>
            <a:r>
              <a:rPr lang="en-US" sz="2400" dirty="0" smtClean="0"/>
              <a:t>bulleted </a:t>
            </a:r>
            <a:r>
              <a:rPr lang="en-US" sz="2400" dirty="0" smtClean="0"/>
              <a:t>list item is demoted,</a:t>
            </a:r>
            <a:r>
              <a:rPr lang="en-US" sz="2400" dirty="0" smtClean="0"/>
              <a:t> </a:t>
            </a:r>
            <a:br>
              <a:rPr lang="en-US" sz="2400" dirty="0" smtClean="0"/>
            </a:br>
            <a:r>
              <a:rPr lang="en-US" sz="2400" dirty="0" smtClean="0"/>
              <a:t>making </a:t>
            </a:r>
            <a:r>
              <a:rPr lang="en-US" sz="2400" dirty="0" smtClean="0"/>
              <a:t>it subordinate to the</a:t>
            </a:r>
            <a:r>
              <a:rPr lang="en-US" sz="2400" dirty="0" smtClean="0"/>
              <a:t> </a:t>
            </a:r>
            <a:br>
              <a:rPr lang="en-US" sz="2400" dirty="0" smtClean="0"/>
            </a:br>
            <a:r>
              <a:rPr lang="en-US" sz="2400" dirty="0" smtClean="0"/>
              <a:t>preceding </a:t>
            </a:r>
            <a:r>
              <a:rPr lang="en-US" sz="2400" dirty="0" smtClean="0"/>
              <a:t>item in the list</a:t>
            </a:r>
            <a:r>
              <a:rPr lang="en-US" sz="2400" dirty="0" smtClean="0"/>
              <a:t> </a:t>
            </a:r>
            <a:br>
              <a:rPr lang="en-US" sz="2400" dirty="0" smtClean="0"/>
            </a:br>
            <a:r>
              <a:rPr lang="en-US" sz="2400" dirty="0" smtClean="0"/>
              <a:t>(</a:t>
            </a:r>
            <a:r>
              <a:rPr lang="en-US" sz="2400" i="1" dirty="0" smtClean="0"/>
              <a:t>Computers:</a:t>
            </a:r>
            <a:r>
              <a:rPr lang="en-US" sz="2400" dirty="0" smtClean="0"/>
              <a:t>), as shown in</a:t>
            </a:r>
            <a:r>
              <a:rPr lang="en-US" sz="2400" dirty="0" smtClean="0"/>
              <a:t> </a:t>
            </a:r>
            <a:br>
              <a:rPr lang="en-US" sz="2400" dirty="0" smtClean="0"/>
            </a:br>
            <a:r>
              <a:rPr lang="en-US" sz="2400" dirty="0" smtClean="0"/>
              <a:t>the figure.</a:t>
            </a:r>
            <a:endParaRPr lang="en-US" sz="2400" dirty="0" smtClean="0"/>
          </a:p>
        </p:txBody>
      </p:sp>
      <p:pic>
        <p:nvPicPr>
          <p:cNvPr id="4" name="Picture 3" descr="0222.png"/>
          <p:cNvPicPr>
            <a:picLocks noChangeAspect="1"/>
          </p:cNvPicPr>
          <p:nvPr/>
        </p:nvPicPr>
        <p:blipFill>
          <a:blip r:embed="rId3"/>
          <a:stretch>
            <a:fillRect/>
          </a:stretch>
        </p:blipFill>
        <p:spPr>
          <a:xfrm>
            <a:off x="5029200" y="3716587"/>
            <a:ext cx="3549650" cy="2150813"/>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618080845"/>
      </p:ext>
    </p:extLst>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Promote and Demote Content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3"/>
            </a:pPr>
            <a:r>
              <a:rPr lang="en-US" sz="2400" dirty="0" smtClean="0"/>
              <a:t>Click at the beginning of the third line of the bulleted list (</a:t>
            </a:r>
            <a:r>
              <a:rPr lang="en-US" sz="2400" i="1" dirty="0" smtClean="0"/>
              <a:t>Network servers and hardware)</a:t>
            </a:r>
            <a:r>
              <a:rPr lang="en-US" sz="2400" dirty="0" smtClean="0"/>
              <a:t> and press </a:t>
            </a:r>
            <a:r>
              <a:rPr lang="en-US" sz="2400" b="1" dirty="0" smtClean="0"/>
              <a:t>Tab</a:t>
            </a:r>
            <a:r>
              <a:rPr lang="en-US" sz="2400" dirty="0" smtClean="0"/>
              <a:t>. The item is demoted.</a:t>
            </a:r>
            <a:endParaRPr lang="en-US" sz="2400" dirty="0" smtClean="0"/>
          </a:p>
          <a:p>
            <a:pPr marL="457200" indent="-457200">
              <a:buFont typeface="+mj-lt"/>
              <a:buAutoNum type="arabicPeriod" startAt="3"/>
            </a:pPr>
            <a:r>
              <a:rPr lang="en-US" sz="2400" dirty="0" smtClean="0"/>
              <a:t>Select </a:t>
            </a:r>
            <a:r>
              <a:rPr lang="en-US" sz="2400" dirty="0" smtClean="0"/>
              <a:t>the last two bullets on the slide and press </a:t>
            </a:r>
            <a:r>
              <a:rPr lang="en-US" sz="2400" b="1" dirty="0" smtClean="0"/>
              <a:t>Tab</a:t>
            </a:r>
            <a:r>
              <a:rPr lang="en-US" sz="2400" dirty="0" smtClean="0"/>
              <a:t>. They are both demoted to a lower outline level.</a:t>
            </a:r>
            <a:r>
              <a:rPr lang="en-US" sz="2400" dirty="0" smtClean="0"/>
              <a:t> The figure shows </a:t>
            </a:r>
            <a:r>
              <a:rPr lang="en-US" sz="2400" dirty="0" smtClean="0"/>
              <a:t>the completed slide</a:t>
            </a:r>
            <a:r>
              <a:rPr lang="en-US" sz="2400" dirty="0" smtClean="0"/>
              <a:t>.</a:t>
            </a:r>
          </a:p>
        </p:txBody>
      </p:sp>
      <p:pic>
        <p:nvPicPr>
          <p:cNvPr id="5" name="Picture 4" descr="0222.png"/>
          <p:cNvPicPr>
            <a:picLocks noChangeAspect="1"/>
          </p:cNvPicPr>
          <p:nvPr/>
        </p:nvPicPr>
        <p:blipFill>
          <a:blip r:embed="rId3"/>
          <a:stretch>
            <a:fillRect/>
          </a:stretch>
        </p:blipFill>
        <p:spPr>
          <a:xfrm>
            <a:off x="2819400" y="4114800"/>
            <a:ext cx="3549650" cy="2150813"/>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666204152"/>
      </p:ext>
    </p:extLst>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Promote and Demote Content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5"/>
            </a:pPr>
            <a:r>
              <a:rPr lang="en-US" sz="2400" dirty="0" smtClean="0"/>
              <a:t>In the Slides/Outline pane, click the </a:t>
            </a:r>
            <a:r>
              <a:rPr lang="en-US" sz="2400" b="1" dirty="0" smtClean="0"/>
              <a:t>Outline</a:t>
            </a:r>
            <a:r>
              <a:rPr lang="en-US" sz="2400" dirty="0" smtClean="0"/>
              <a:t> tab</a:t>
            </a:r>
            <a:r>
              <a:rPr lang="en-US" sz="2400" dirty="0" smtClean="0"/>
              <a:t>.</a:t>
            </a:r>
          </a:p>
          <a:p>
            <a:pPr marL="457200" indent="-457200">
              <a:buFont typeface="+mj-lt"/>
              <a:buAutoNum type="arabicPeriod" startAt="5"/>
            </a:pPr>
            <a:r>
              <a:rPr lang="en-US" sz="2400" dirty="0" smtClean="0"/>
              <a:t>On </a:t>
            </a:r>
            <a:r>
              <a:rPr lang="en-US" sz="2400" dirty="0" smtClean="0"/>
              <a:t>the Outline tab, select the last three paragraphs on slide 2 (The </a:t>
            </a:r>
            <a:r>
              <a:rPr lang="en-US" sz="2400" i="1" dirty="0" smtClean="0"/>
              <a:t>Software</a:t>
            </a:r>
            <a:r>
              <a:rPr lang="en-US" sz="2400" dirty="0" smtClean="0"/>
              <a:t> heading and both of its subordinate bullet points).</a:t>
            </a:r>
            <a:endParaRPr lang="en-US" sz="2400" dirty="0" smtClean="0"/>
          </a:p>
          <a:p>
            <a:pPr marL="457200" indent="-457200">
              <a:buFont typeface="+mj-lt"/>
              <a:buAutoNum type="arabicPeriod" startAt="5"/>
            </a:pPr>
            <a:r>
              <a:rPr lang="en-US" sz="2400" dirty="0" smtClean="0"/>
              <a:t>Press </a:t>
            </a:r>
            <a:r>
              <a:rPr lang="en-US" sz="2400" b="1" dirty="0" err="1" smtClean="0"/>
              <a:t>Shift</a:t>
            </a:r>
            <a:r>
              <a:rPr lang="en-US" sz="2400" dirty="0" err="1" smtClean="0"/>
              <a:t>+</a:t>
            </a:r>
            <a:r>
              <a:rPr lang="en-US" sz="2400" b="1" dirty="0" err="1" smtClean="0"/>
              <a:t>Tab</a:t>
            </a:r>
            <a:r>
              <a:rPr lang="en-US" sz="2400" dirty="0" smtClean="0"/>
              <a:t>. The Software heading is promoted to its own slide, and the two bullet points beneath it are promoted to first-level bullet points. </a:t>
            </a:r>
            <a:endParaRPr lang="en-US" sz="2400" dirty="0" smtClean="0"/>
          </a:p>
          <a:p>
            <a:pPr marL="457200" indent="-457200">
              <a:buFont typeface="+mj-lt"/>
              <a:buAutoNum type="arabicPeriod" startAt="5"/>
            </a:pPr>
            <a:r>
              <a:rPr lang="en-US" sz="2400" dirty="0" smtClean="0"/>
              <a:t>Delete </a:t>
            </a:r>
            <a:r>
              <a:rPr lang="en-US" sz="2400" dirty="0" smtClean="0"/>
              <a:t>the colon (:) following</a:t>
            </a:r>
            <a:r>
              <a:rPr lang="en-US" sz="2400" dirty="0" smtClean="0"/>
              <a:t> </a:t>
            </a:r>
            <a:br>
              <a:rPr lang="en-US" sz="2400" dirty="0" smtClean="0"/>
            </a:br>
            <a:r>
              <a:rPr lang="en-US" sz="2400" i="1" dirty="0" smtClean="0"/>
              <a:t>Software</a:t>
            </a:r>
            <a:r>
              <a:rPr lang="en-US" sz="2400" dirty="0" smtClean="0"/>
              <a:t> </a:t>
            </a:r>
            <a:r>
              <a:rPr lang="en-US" sz="2400" dirty="0" smtClean="0"/>
              <a:t>on the slide title.</a:t>
            </a:r>
            <a:r>
              <a:rPr lang="en-US" sz="2400" dirty="0" smtClean="0"/>
              <a:t> </a:t>
            </a:r>
            <a:br>
              <a:rPr lang="en-US" sz="2400" dirty="0" smtClean="0"/>
            </a:br>
            <a:r>
              <a:rPr lang="en-US" sz="2400" dirty="0" smtClean="0"/>
              <a:t>See the figure.</a:t>
            </a:r>
            <a:endParaRPr lang="en-US" sz="2400" dirty="0" smtClean="0"/>
          </a:p>
        </p:txBody>
      </p:sp>
      <p:pic>
        <p:nvPicPr>
          <p:cNvPr id="4" name="Picture 3" descr="0223.png"/>
          <p:cNvPicPr>
            <a:picLocks noChangeAspect="1"/>
          </p:cNvPicPr>
          <p:nvPr/>
        </p:nvPicPr>
        <p:blipFill>
          <a:blip r:embed="rId3"/>
          <a:stretch>
            <a:fillRect/>
          </a:stretch>
        </p:blipFill>
        <p:spPr>
          <a:xfrm>
            <a:off x="4953000" y="4495800"/>
            <a:ext cx="3575050" cy="1318870"/>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824906870"/>
      </p:ext>
    </p:extLst>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Promote and Demote Content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9"/>
            </a:pPr>
            <a:r>
              <a:rPr lang="en-US" sz="2400" dirty="0" smtClean="0"/>
              <a:t>Select the slide 2 title (</a:t>
            </a:r>
            <a:r>
              <a:rPr lang="en-US" sz="2400" b="1" dirty="0" smtClean="0"/>
              <a:t>Ownership</a:t>
            </a:r>
            <a:r>
              <a:rPr lang="en-US" sz="2400" i="1" dirty="0" smtClean="0"/>
              <a:t>)</a:t>
            </a:r>
            <a:r>
              <a:rPr lang="en-US" sz="2400" dirty="0" smtClean="0"/>
              <a:t> and press </a:t>
            </a:r>
            <a:r>
              <a:rPr lang="en-US" sz="2400" b="1" dirty="0" smtClean="0"/>
              <a:t>Delete</a:t>
            </a:r>
            <a:r>
              <a:rPr lang="en-US" sz="2400" dirty="0" smtClean="0"/>
              <a:t> to remove it. The bullets that were subordinate to it move to slide 1.</a:t>
            </a:r>
            <a:endParaRPr lang="en-US" sz="2400" dirty="0" smtClean="0"/>
          </a:p>
          <a:p>
            <a:pPr marL="457200" indent="-457200">
              <a:buFont typeface="+mj-lt"/>
              <a:buAutoNum type="arabicPeriod" startAt="9"/>
            </a:pPr>
            <a:r>
              <a:rPr lang="en-US" sz="2400" dirty="0" smtClean="0"/>
              <a:t>On </a:t>
            </a:r>
            <a:r>
              <a:rPr lang="en-US" sz="2400" dirty="0" smtClean="0"/>
              <a:t>slide 1, select the bullets that were previously subordinate to Ownership (</a:t>
            </a:r>
            <a:r>
              <a:rPr lang="en-US" sz="2400" b="1" dirty="0" smtClean="0"/>
              <a:t>Computers: </a:t>
            </a:r>
            <a:r>
              <a:rPr lang="en-US" sz="2400" dirty="0" smtClean="0"/>
              <a:t>and the two bullet points subordinate to it) and press </a:t>
            </a:r>
            <a:r>
              <a:rPr lang="en-US" sz="2400" b="1" dirty="0" err="1" smtClean="0"/>
              <a:t>Shift</a:t>
            </a:r>
            <a:r>
              <a:rPr lang="en-US" sz="2400" dirty="0" err="1" smtClean="0"/>
              <a:t>+</a:t>
            </a:r>
            <a:r>
              <a:rPr lang="en-US" sz="2400" b="1" dirty="0" err="1" smtClean="0"/>
              <a:t>Tab</a:t>
            </a:r>
            <a:r>
              <a:rPr lang="en-US" sz="2400" dirty="0" smtClean="0"/>
              <a:t>. The selected text is promoted to its own slide. </a:t>
            </a:r>
            <a:endParaRPr lang="en-US" sz="2400" dirty="0" smtClean="0"/>
          </a:p>
          <a:p>
            <a:pPr marL="457200" indent="-457200">
              <a:buFont typeface="+mj-lt"/>
              <a:buAutoNum type="arabicPeriod" startAt="9"/>
            </a:pPr>
            <a:r>
              <a:rPr lang="en-US" sz="2400" dirty="0" smtClean="0"/>
              <a:t>Select </a:t>
            </a:r>
            <a:r>
              <a:rPr lang="en-US" sz="2400" dirty="0" smtClean="0"/>
              <a:t>the </a:t>
            </a:r>
            <a:r>
              <a:rPr lang="en-US" sz="2400" b="1" dirty="0" smtClean="0"/>
              <a:t>Computers:</a:t>
            </a:r>
            <a:r>
              <a:rPr lang="en-US" sz="2400" dirty="0" smtClean="0"/>
              <a:t> title on the</a:t>
            </a:r>
            <a:r>
              <a:rPr lang="en-US" sz="2400" dirty="0" smtClean="0"/>
              <a:t> </a:t>
            </a:r>
            <a:br>
              <a:rPr lang="en-US" sz="2400" dirty="0" smtClean="0"/>
            </a:br>
            <a:r>
              <a:rPr lang="en-US" sz="2400" dirty="0" smtClean="0"/>
              <a:t>slide </a:t>
            </a:r>
            <a:r>
              <a:rPr lang="en-US" sz="2400" dirty="0" smtClean="0"/>
              <a:t>layout and type </a:t>
            </a:r>
            <a:r>
              <a:rPr lang="en-US" sz="2400" b="1" dirty="0" smtClean="0"/>
              <a:t>Hardware</a:t>
            </a:r>
            <a:r>
              <a:rPr lang="en-US" sz="2400" dirty="0" smtClean="0"/>
              <a:t> to</a:t>
            </a:r>
            <a:r>
              <a:rPr lang="en-US" sz="2400" dirty="0" smtClean="0"/>
              <a:t> </a:t>
            </a:r>
            <a:br>
              <a:rPr lang="en-US" sz="2400" dirty="0" smtClean="0"/>
            </a:br>
            <a:r>
              <a:rPr lang="en-US" sz="2400" dirty="0" smtClean="0"/>
              <a:t>replace </a:t>
            </a:r>
            <a:r>
              <a:rPr lang="en-US" sz="2400" dirty="0" smtClean="0"/>
              <a:t>it.</a:t>
            </a:r>
            <a:r>
              <a:rPr lang="en-US" sz="2400" dirty="0" smtClean="0"/>
              <a:t> The figure shows </a:t>
            </a:r>
            <a:r>
              <a:rPr lang="en-US" sz="2400" dirty="0" smtClean="0"/>
              <a:t>the completed slide</a:t>
            </a:r>
            <a:r>
              <a:rPr lang="en-US" sz="2400" dirty="0" smtClean="0"/>
              <a:t>.</a:t>
            </a:r>
          </a:p>
          <a:p>
            <a:pPr marL="457200" indent="-457200">
              <a:buFont typeface="+mj-lt"/>
              <a:buAutoNum type="arabicPeriod" startAt="9"/>
            </a:pPr>
            <a:r>
              <a:rPr lang="en-US" sz="2400" b="1" dirty="0" smtClean="0"/>
              <a:t>SAVE</a:t>
            </a:r>
            <a:r>
              <a:rPr lang="en-US" sz="2400" dirty="0" smtClean="0"/>
              <a:t> the presentation and then close the file.</a:t>
            </a:r>
            <a:endParaRPr lang="en-US" sz="2400" dirty="0" smtClean="0"/>
          </a:p>
          <a:p>
            <a:r>
              <a:rPr lang="en-US" sz="2400" b="1" dirty="0" smtClean="0"/>
              <a:t>LEAVE </a:t>
            </a:r>
            <a:r>
              <a:rPr lang="en-US" sz="2400" dirty="0" smtClean="0"/>
              <a:t>PowerPoint open to use in the next exercise</a:t>
            </a:r>
            <a:r>
              <a:rPr lang="en-US" sz="2400" dirty="0" smtClean="0"/>
              <a:t>.</a:t>
            </a:r>
          </a:p>
          <a:p>
            <a:endParaRPr lang="en-US" sz="2400" dirty="0"/>
          </a:p>
        </p:txBody>
      </p:sp>
      <p:pic>
        <p:nvPicPr>
          <p:cNvPr id="4" name="Picture 3" descr="0224.png"/>
          <p:cNvPicPr>
            <a:picLocks noChangeAspect="1"/>
          </p:cNvPicPr>
          <p:nvPr/>
        </p:nvPicPr>
        <p:blipFill>
          <a:blip r:embed="rId3"/>
          <a:stretch>
            <a:fillRect/>
          </a:stretch>
        </p:blipFill>
        <p:spPr>
          <a:xfrm>
            <a:off x="5588000" y="4106435"/>
            <a:ext cx="3022600" cy="922765"/>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181329603"/>
      </p:ext>
    </p:extLst>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Reusing Slides from</a:t>
            </a:r>
            <a:r>
              <a:rPr lang="en-US" b="1" dirty="0" smtClean="0"/>
              <a:t> </a:t>
            </a:r>
            <a:br>
              <a:rPr lang="en-US" b="1" dirty="0" smtClean="0"/>
            </a:br>
            <a:r>
              <a:rPr lang="en-US" b="1" dirty="0" smtClean="0"/>
              <a:t>Presentations </a:t>
            </a:r>
            <a:r>
              <a:rPr lang="en-US" b="1" dirty="0" smtClean="0"/>
              <a:t>and Libraries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It </a:t>
            </a:r>
            <a:r>
              <a:rPr lang="en-US" sz="2400" dirty="0" smtClean="0"/>
              <a:t>is easy to reuse a slide from one presentation in another. This technique frees you from creating the same slide from scratch more than once.</a:t>
            </a:r>
            <a:r>
              <a:rPr lang="en-US" sz="2400" dirty="0" smtClean="0"/>
              <a:t> </a:t>
            </a:r>
          </a:p>
          <a:p>
            <a:r>
              <a:rPr lang="en-US" sz="2400" dirty="0" smtClean="0"/>
              <a:t>In </a:t>
            </a:r>
            <a:r>
              <a:rPr lang="en-US" sz="2400" dirty="0" smtClean="0"/>
              <a:t>addition, some companies store frequently used slides in Slide Libraries on their file servers, so multiple users can draw from a common pool of pre-made slides.</a:t>
            </a:r>
            <a:r>
              <a:rPr lang="en-US" sz="2400" dirty="0" smtClean="0"/>
              <a:t> </a:t>
            </a:r>
          </a:p>
          <a:p>
            <a:r>
              <a:rPr lang="en-US" sz="2400" dirty="0" smtClean="0"/>
              <a:t>The </a:t>
            </a:r>
            <a:r>
              <a:rPr lang="en-US" sz="2400" dirty="0" smtClean="0"/>
              <a:t>following exercise shows you how to locate a slide from a different presentation or from a slide library and insert it into the current presentation.</a:t>
            </a:r>
          </a:p>
          <a:p>
            <a:endParaRPr lang="en-US" sz="2400"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069604254"/>
      </p:ext>
    </p:extLst>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a:t>
            </a:r>
            <a:r>
              <a:rPr lang="en-US" dirty="0" smtClean="0">
                <a:ea typeface="+mj-ea"/>
                <a:cs typeface="+mj-cs"/>
              </a:rPr>
              <a:t>: </a:t>
            </a:r>
            <a:r>
              <a:rPr lang="en-US" b="1" dirty="0" smtClean="0"/>
              <a:t>Reuse a Slide</a:t>
            </a:r>
            <a:r>
              <a:rPr lang="en-US" b="1" dirty="0" smtClean="0"/>
              <a:t> </a:t>
            </a:r>
            <a:br>
              <a:rPr lang="en-US" b="1" dirty="0" smtClean="0"/>
            </a:br>
            <a:r>
              <a:rPr lang="en-US" b="1" dirty="0" smtClean="0"/>
              <a:t>from </a:t>
            </a:r>
            <a:r>
              <a:rPr lang="en-US" b="1" dirty="0" smtClean="0"/>
              <a:t>a Presentation</a:t>
            </a:r>
            <a:r>
              <a:rPr lang="en-US" b="1" dirty="0" smtClean="0"/>
              <a:t> </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REOPEN</a:t>
            </a:r>
            <a:r>
              <a:rPr lang="en-US" sz="2400" dirty="0" smtClean="0"/>
              <a:t> </a:t>
            </a:r>
            <a:r>
              <a:rPr lang="en-US" sz="2400" dirty="0" smtClean="0"/>
              <a:t>the </a:t>
            </a:r>
            <a:r>
              <a:rPr lang="en-US" sz="2400" b="1" i="1" dirty="0" smtClean="0"/>
              <a:t>New Product Preview </a:t>
            </a:r>
            <a:r>
              <a:rPr lang="en-US" sz="2400" dirty="0" smtClean="0"/>
              <a:t>presentation that you created earlier in this lesson.</a:t>
            </a:r>
            <a:endParaRPr lang="en-US" sz="2400" dirty="0" smtClean="0"/>
          </a:p>
          <a:p>
            <a:pPr marL="457200" indent="-457200">
              <a:buFont typeface="+mj-lt"/>
              <a:buAutoNum type="arabicPeriod"/>
            </a:pPr>
            <a:r>
              <a:rPr lang="en-US" sz="2400" dirty="0" smtClean="0"/>
              <a:t>On </a:t>
            </a:r>
            <a:r>
              <a:rPr lang="en-US" sz="2400" dirty="0" smtClean="0"/>
              <a:t>the Home</a:t>
            </a:r>
            <a:r>
              <a:rPr lang="en-US" sz="2400" dirty="0" smtClean="0"/>
              <a:t> </a:t>
            </a:r>
            <a:br>
              <a:rPr lang="en-US" sz="2400" dirty="0" smtClean="0"/>
            </a:br>
            <a:r>
              <a:rPr lang="en-US" sz="2400" dirty="0" smtClean="0"/>
              <a:t>tab</a:t>
            </a:r>
            <a:r>
              <a:rPr lang="en-US" sz="2400" dirty="0" smtClean="0"/>
              <a:t>, click the</a:t>
            </a:r>
            <a:r>
              <a:rPr lang="en-US" sz="2400" dirty="0" smtClean="0"/>
              <a:t> </a:t>
            </a:r>
            <a:br>
              <a:rPr lang="en-US" sz="2400" dirty="0" smtClean="0"/>
            </a:br>
            <a:r>
              <a:rPr lang="en-US" sz="2400" b="1" dirty="0" smtClean="0"/>
              <a:t>New </a:t>
            </a:r>
            <a:r>
              <a:rPr lang="en-US" sz="2400" b="1" dirty="0" smtClean="0"/>
              <a:t>Slide</a:t>
            </a:r>
            <a:r>
              <a:rPr lang="en-US" sz="2400" b="1" dirty="0" smtClean="0"/>
              <a:t> button </a:t>
            </a:r>
            <a:br>
              <a:rPr lang="en-US" sz="2400" b="1" dirty="0" smtClean="0"/>
            </a:br>
            <a:r>
              <a:rPr lang="en-US" sz="2400" b="1" dirty="0" smtClean="0"/>
              <a:t>drop</a:t>
            </a:r>
            <a:r>
              <a:rPr lang="en-US" sz="2400" b="1" dirty="0" smtClean="0"/>
              <a:t>-down</a:t>
            </a:r>
            <a:r>
              <a:rPr lang="en-US" sz="2400" b="1" dirty="0" smtClean="0"/>
              <a:t> </a:t>
            </a:r>
            <a:br>
              <a:rPr lang="en-US" sz="2400" b="1" dirty="0" smtClean="0"/>
            </a:br>
            <a:r>
              <a:rPr lang="en-US" sz="2400" b="1" dirty="0" smtClean="0"/>
              <a:t>arrow</a:t>
            </a:r>
            <a:r>
              <a:rPr lang="en-US" sz="2400" dirty="0" smtClean="0"/>
              <a:t>. At the</a:t>
            </a:r>
            <a:r>
              <a:rPr lang="en-US" sz="2400" dirty="0" smtClean="0"/>
              <a:t> </a:t>
            </a:r>
            <a:br>
              <a:rPr lang="en-US" sz="2400" dirty="0" smtClean="0"/>
            </a:br>
            <a:r>
              <a:rPr lang="en-US" sz="2400" dirty="0" smtClean="0"/>
              <a:t>bottom </a:t>
            </a:r>
            <a:r>
              <a:rPr lang="en-US" sz="2400" dirty="0" smtClean="0"/>
              <a:t>of the</a:t>
            </a:r>
            <a:r>
              <a:rPr lang="en-US" sz="2400" dirty="0" smtClean="0"/>
              <a:t> </a:t>
            </a:r>
            <a:br>
              <a:rPr lang="en-US" sz="2400" dirty="0" smtClean="0"/>
            </a:br>
            <a:r>
              <a:rPr lang="en-US" sz="2400" dirty="0" smtClean="0"/>
              <a:t>gallery, </a:t>
            </a:r>
            <a:r>
              <a:rPr lang="en-US" sz="2400" dirty="0" smtClean="0"/>
              <a:t>click</a:t>
            </a:r>
            <a:r>
              <a:rPr lang="en-US" sz="2400" dirty="0" smtClean="0"/>
              <a:t> </a:t>
            </a:r>
            <a:br>
              <a:rPr lang="en-US" sz="2400" dirty="0" smtClean="0"/>
            </a:br>
            <a:r>
              <a:rPr lang="en-US" sz="2400" b="1" dirty="0" smtClean="0"/>
              <a:t>Reuse </a:t>
            </a:r>
            <a:r>
              <a:rPr lang="en-US" sz="2400" b="1" dirty="0" smtClean="0"/>
              <a:t>Slides</a:t>
            </a:r>
            <a:r>
              <a:rPr lang="en-US" sz="2400" dirty="0" smtClean="0"/>
              <a:t>.</a:t>
            </a:r>
            <a:r>
              <a:rPr lang="en-US" sz="2400" dirty="0" smtClean="0"/>
              <a:t> </a:t>
            </a:r>
            <a:br>
              <a:rPr lang="en-US" sz="2400" dirty="0" smtClean="0"/>
            </a:br>
            <a:r>
              <a:rPr lang="en-US" sz="2400" dirty="0" smtClean="0"/>
              <a:t>The </a:t>
            </a:r>
            <a:r>
              <a:rPr lang="en-US" sz="2400" dirty="0" smtClean="0"/>
              <a:t>Reuse Slides task pane opens on the right side of the</a:t>
            </a:r>
            <a:r>
              <a:rPr lang="en-US" sz="2400" dirty="0" smtClean="0"/>
              <a:t> window (see the </a:t>
            </a:r>
            <a:br>
              <a:rPr lang="en-US" sz="2400" dirty="0" smtClean="0"/>
            </a:br>
            <a:r>
              <a:rPr lang="en-US" sz="2400" dirty="0" smtClean="0"/>
              <a:t>figure).</a:t>
            </a:r>
            <a:endParaRPr lang="en-US" sz="2400" dirty="0" smtClean="0"/>
          </a:p>
        </p:txBody>
      </p:sp>
      <p:pic>
        <p:nvPicPr>
          <p:cNvPr id="4" name="Picture 3" descr="0225.png"/>
          <p:cNvPicPr>
            <a:picLocks noChangeAspect="1"/>
          </p:cNvPicPr>
          <p:nvPr/>
        </p:nvPicPr>
        <p:blipFill>
          <a:blip r:embed="rId3"/>
          <a:stretch>
            <a:fillRect/>
          </a:stretch>
        </p:blipFill>
        <p:spPr>
          <a:xfrm>
            <a:off x="3248916" y="2514600"/>
            <a:ext cx="5437884" cy="3886200"/>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036878231"/>
      </p:ext>
    </p:extLst>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Reuse a Slide </a:t>
            </a:r>
            <a:br>
              <a:rPr lang="en-US" b="1" dirty="0" smtClean="0"/>
            </a:br>
            <a:r>
              <a:rPr lang="en-US" b="1" dirty="0" smtClean="0"/>
              <a:t>from a Presentation </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2"/>
            </a:pPr>
            <a:r>
              <a:rPr lang="en-US" sz="2400" dirty="0" smtClean="0"/>
              <a:t>In the task pane, click the</a:t>
            </a:r>
            <a:r>
              <a:rPr lang="en-US" sz="2400" dirty="0" smtClean="0"/>
              <a:t> </a:t>
            </a:r>
            <a:br>
              <a:rPr lang="en-US" sz="2400" dirty="0" smtClean="0"/>
            </a:br>
            <a:r>
              <a:rPr lang="en-US" sz="2400" b="1" dirty="0" smtClean="0"/>
              <a:t>Browse</a:t>
            </a:r>
            <a:r>
              <a:rPr lang="en-US" sz="2400" dirty="0" smtClean="0"/>
              <a:t> </a:t>
            </a:r>
            <a:r>
              <a:rPr lang="en-US" sz="2400" dirty="0" smtClean="0"/>
              <a:t>button. A drop-down</a:t>
            </a:r>
            <a:r>
              <a:rPr lang="en-US" sz="2400" dirty="0" smtClean="0"/>
              <a:t> </a:t>
            </a:r>
            <a:br>
              <a:rPr lang="en-US" sz="2400" dirty="0" smtClean="0"/>
            </a:br>
            <a:r>
              <a:rPr lang="en-US" sz="2400" dirty="0" smtClean="0"/>
              <a:t>list </a:t>
            </a:r>
            <a:r>
              <a:rPr lang="en-US" sz="2400" dirty="0" smtClean="0"/>
              <a:t>opens. Click </a:t>
            </a:r>
            <a:r>
              <a:rPr lang="en-US" sz="2400" b="1" dirty="0" smtClean="0"/>
              <a:t>Browse File</a:t>
            </a:r>
            <a:r>
              <a:rPr lang="en-US" sz="2400" dirty="0" smtClean="0"/>
              <a:t>.</a:t>
            </a:r>
            <a:r>
              <a:rPr lang="en-US" sz="2400" dirty="0" smtClean="0"/>
              <a:t> </a:t>
            </a:r>
            <a:br>
              <a:rPr lang="en-US" sz="2400" dirty="0" smtClean="0"/>
            </a:br>
            <a:r>
              <a:rPr lang="en-US" sz="2400" dirty="0" smtClean="0"/>
              <a:t>The </a:t>
            </a:r>
            <a:r>
              <a:rPr lang="en-US" sz="2400" dirty="0" smtClean="0"/>
              <a:t>Browse dialog box opens.</a:t>
            </a:r>
            <a:endParaRPr lang="en-US" sz="2400" dirty="0" smtClean="0"/>
          </a:p>
          <a:p>
            <a:pPr marL="457200" indent="-457200">
              <a:buFont typeface="+mj-lt"/>
              <a:buAutoNum type="arabicPeriod" startAt="2"/>
            </a:pPr>
            <a:r>
              <a:rPr lang="en-US" sz="2400" dirty="0" smtClean="0"/>
              <a:t>Locate </a:t>
            </a:r>
            <a:r>
              <a:rPr lang="en-US" sz="2400" dirty="0" smtClean="0"/>
              <a:t>and open </a:t>
            </a:r>
            <a:r>
              <a:rPr lang="en-US" sz="2400" b="1" i="1" dirty="0" smtClean="0"/>
              <a:t>New Jackets</a:t>
            </a:r>
            <a:r>
              <a:rPr lang="en-US" sz="2400" dirty="0" smtClean="0"/>
              <a:t>.</a:t>
            </a:r>
            <a:r>
              <a:rPr lang="en-US" sz="2400" dirty="0" smtClean="0"/>
              <a:t> </a:t>
            </a:r>
            <a:br>
              <a:rPr lang="en-US" sz="2400" dirty="0" smtClean="0"/>
            </a:br>
            <a:r>
              <a:rPr lang="en-US" sz="2400" dirty="0" smtClean="0"/>
              <a:t>The </a:t>
            </a:r>
            <a:r>
              <a:rPr lang="en-US" sz="2400" dirty="0" smtClean="0"/>
              <a:t>presentation’s slides</a:t>
            </a:r>
            <a:r>
              <a:rPr lang="en-US" sz="2400" dirty="0" smtClean="0"/>
              <a:t> </a:t>
            </a:r>
            <a:br>
              <a:rPr lang="en-US" sz="2400" dirty="0" smtClean="0"/>
            </a:br>
            <a:r>
              <a:rPr lang="en-US" sz="2400" dirty="0" smtClean="0"/>
              <a:t>appear </a:t>
            </a:r>
            <a:r>
              <a:rPr lang="en-US" sz="2400" dirty="0" smtClean="0"/>
              <a:t>in the task pane, as</a:t>
            </a:r>
            <a:r>
              <a:rPr lang="en-US" sz="2400" dirty="0" smtClean="0"/>
              <a:t> </a:t>
            </a:r>
            <a:br>
              <a:rPr lang="en-US" sz="2400" dirty="0" smtClean="0"/>
            </a:br>
            <a:r>
              <a:rPr lang="en-US" sz="2400" dirty="0" smtClean="0"/>
              <a:t>shown </a:t>
            </a:r>
            <a:r>
              <a:rPr lang="en-US" sz="2400" dirty="0" smtClean="0"/>
              <a:t>in</a:t>
            </a:r>
            <a:r>
              <a:rPr lang="en-US" sz="2400" dirty="0" smtClean="0"/>
              <a:t> the figure.</a:t>
            </a:r>
          </a:p>
          <a:p>
            <a:pPr marL="457200" indent="-457200">
              <a:buFont typeface="+mj-lt"/>
              <a:buAutoNum type="arabicPeriod" startAt="2"/>
            </a:pPr>
            <a:r>
              <a:rPr lang="en-US" sz="2400" dirty="0" smtClean="0"/>
              <a:t>In the task pane, hover the</a:t>
            </a:r>
            <a:r>
              <a:rPr lang="en-US" sz="2400" dirty="0" smtClean="0"/>
              <a:t> </a:t>
            </a:r>
            <a:br>
              <a:rPr lang="en-US" sz="2400" dirty="0" smtClean="0"/>
            </a:br>
            <a:r>
              <a:rPr lang="en-US" sz="2400" dirty="0" smtClean="0"/>
              <a:t>mouse </a:t>
            </a:r>
            <a:r>
              <a:rPr lang="en-US" sz="2400" dirty="0" smtClean="0"/>
              <a:t>over slide 2. A larger</a:t>
            </a:r>
            <a:r>
              <a:rPr lang="en-US" sz="2400" dirty="0" smtClean="0"/>
              <a:t> </a:t>
            </a:r>
            <a:br>
              <a:rPr lang="en-US" sz="2400" dirty="0" smtClean="0"/>
            </a:br>
            <a:r>
              <a:rPr lang="en-US" sz="2400" dirty="0" smtClean="0"/>
              <a:t>version </a:t>
            </a:r>
            <a:r>
              <a:rPr lang="en-US" sz="2400" dirty="0" smtClean="0"/>
              <a:t>of the slide appears</a:t>
            </a:r>
            <a:r>
              <a:rPr lang="en-US" sz="2400" dirty="0" smtClean="0"/>
              <a:t>.</a:t>
            </a:r>
            <a:endParaRPr lang="en-US" sz="2400" dirty="0" smtClean="0"/>
          </a:p>
        </p:txBody>
      </p:sp>
      <p:pic>
        <p:nvPicPr>
          <p:cNvPr id="4" name="Picture 3" descr="0226.png"/>
          <p:cNvPicPr>
            <a:picLocks noChangeAspect="1"/>
          </p:cNvPicPr>
          <p:nvPr/>
        </p:nvPicPr>
        <p:blipFill>
          <a:blip r:embed="rId3"/>
          <a:stretch>
            <a:fillRect/>
          </a:stretch>
        </p:blipFill>
        <p:spPr>
          <a:xfrm>
            <a:off x="5105400" y="1828800"/>
            <a:ext cx="3507139" cy="3860800"/>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285698487"/>
      </p:ext>
    </p:extLst>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Reuse a Slide </a:t>
            </a:r>
            <a:br>
              <a:rPr lang="en-US" b="1" dirty="0" smtClean="0"/>
            </a:br>
            <a:r>
              <a:rPr lang="en-US" b="1" dirty="0" smtClean="0"/>
              <a:t>from a Presentation </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5"/>
            </a:pPr>
            <a:r>
              <a:rPr lang="en-US" sz="2400" dirty="0" smtClean="0"/>
              <a:t>In the Slides/Outline pane, on the Slides tab, click </a:t>
            </a:r>
            <a:r>
              <a:rPr lang="en-US" sz="2400" b="1" dirty="0" smtClean="0"/>
              <a:t>slide 2</a:t>
            </a:r>
            <a:r>
              <a:rPr lang="en-US" sz="2400" dirty="0" smtClean="0"/>
              <a:t> to select it.</a:t>
            </a:r>
            <a:endParaRPr lang="en-US" sz="2400" dirty="0" smtClean="0"/>
          </a:p>
          <a:p>
            <a:pPr marL="457200" indent="-457200">
              <a:buFont typeface="+mj-lt"/>
              <a:buAutoNum type="arabicPeriod" startAt="5"/>
            </a:pPr>
            <a:r>
              <a:rPr lang="en-US" sz="2400" dirty="0" smtClean="0"/>
              <a:t>In </a:t>
            </a:r>
            <a:r>
              <a:rPr lang="en-US" sz="2400" dirty="0" smtClean="0"/>
              <a:t>the task pane, click </a:t>
            </a:r>
            <a:r>
              <a:rPr lang="en-US" sz="2400" b="1" dirty="0" smtClean="0"/>
              <a:t>slide 2 </a:t>
            </a:r>
            <a:r>
              <a:rPr lang="en-US" sz="2400" dirty="0" smtClean="0"/>
              <a:t>of the </a:t>
            </a:r>
            <a:r>
              <a:rPr lang="en-US" sz="2400" b="1" i="1" dirty="0" smtClean="0"/>
              <a:t>New Jackets </a:t>
            </a:r>
            <a:r>
              <a:rPr lang="en-US" sz="2400" dirty="0" smtClean="0"/>
              <a:t>presentation. The slide is inserted into the </a:t>
            </a:r>
            <a:r>
              <a:rPr lang="en-US" sz="2400" b="1" i="1" dirty="0" smtClean="0"/>
              <a:t>New Product Preview</a:t>
            </a:r>
            <a:r>
              <a:rPr lang="en-US" sz="2400" dirty="0" smtClean="0"/>
              <a:t> presentation as the new slide 3.</a:t>
            </a:r>
            <a:endParaRPr lang="en-US" sz="2400" dirty="0" smtClean="0"/>
          </a:p>
          <a:p>
            <a:pPr marL="457200" indent="-457200">
              <a:buFont typeface="+mj-lt"/>
              <a:buAutoNum type="arabicPeriod" startAt="5"/>
            </a:pPr>
            <a:r>
              <a:rPr lang="en-US" sz="2400" dirty="0" smtClean="0"/>
              <a:t>Click </a:t>
            </a:r>
            <a:r>
              <a:rPr lang="en-US" sz="2400" dirty="0" smtClean="0"/>
              <a:t>the </a:t>
            </a:r>
            <a:r>
              <a:rPr lang="en-US" sz="2400" b="1" dirty="0" smtClean="0"/>
              <a:t>Close</a:t>
            </a:r>
            <a:r>
              <a:rPr lang="en-US" sz="2400" dirty="0" smtClean="0"/>
              <a:t> button in the upper-right corner of the task pane.</a:t>
            </a:r>
            <a:endParaRPr lang="en-US" sz="2400" dirty="0" smtClean="0"/>
          </a:p>
          <a:p>
            <a:pPr marL="457200" indent="-457200">
              <a:buFont typeface="+mj-lt"/>
              <a:buAutoNum type="arabicPeriod" startAt="5"/>
            </a:pPr>
            <a:r>
              <a:rPr lang="en-US" sz="2400" b="1" dirty="0" smtClean="0"/>
              <a:t>SAVE</a:t>
            </a:r>
            <a:r>
              <a:rPr lang="en-US" sz="2400" dirty="0" smtClean="0"/>
              <a:t> </a:t>
            </a:r>
            <a:r>
              <a:rPr lang="en-US" sz="2400" dirty="0" smtClean="0"/>
              <a:t>and </a:t>
            </a:r>
            <a:r>
              <a:rPr lang="en-US" sz="2400" b="1" dirty="0" smtClean="0"/>
              <a:t>CLOSE</a:t>
            </a:r>
            <a:r>
              <a:rPr lang="en-US" sz="2400" dirty="0" smtClean="0"/>
              <a:t> the </a:t>
            </a:r>
            <a:r>
              <a:rPr lang="en-US" sz="2400" b="1" i="1" dirty="0" smtClean="0"/>
              <a:t>New Product Preview</a:t>
            </a:r>
            <a:r>
              <a:rPr lang="en-US" sz="2400" dirty="0" smtClean="0"/>
              <a:t> presentation.</a:t>
            </a:r>
            <a:endParaRPr lang="en-US" sz="2400" dirty="0" smtClean="0"/>
          </a:p>
          <a:p>
            <a:r>
              <a:rPr lang="en-US" sz="2400" b="1" dirty="0" smtClean="0"/>
              <a:t>LEAVE</a:t>
            </a:r>
            <a:r>
              <a:rPr lang="en-US" sz="2400" dirty="0" smtClean="0"/>
              <a:t> </a:t>
            </a:r>
            <a:r>
              <a:rPr lang="en-US" sz="2400" dirty="0" smtClean="0"/>
              <a:t>PowerPoint open to use in the next exercise</a:t>
            </a:r>
            <a:r>
              <a:rPr lang="en-US" sz="2400" dirty="0" smtClean="0"/>
              <a:t>.</a:t>
            </a:r>
            <a:endParaRPr lang="en-US" sz="2400"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716269168"/>
      </p:ext>
    </p:extLst>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a:t>
            </a:r>
            <a:r>
              <a:rPr lang="en-US" dirty="0" smtClean="0">
                <a:ea typeface="+mj-ea"/>
                <a:cs typeface="+mj-cs"/>
              </a:rPr>
              <a:t>: </a:t>
            </a:r>
            <a:r>
              <a:rPr lang="en-US" b="1" dirty="0" smtClean="0"/>
              <a:t>Create a Blank Presentation</a:t>
            </a:r>
            <a:r>
              <a:rPr lang="en-US" b="1" dirty="0" smtClean="0"/>
              <a:t> </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Before </a:t>
            </a:r>
            <a:r>
              <a:rPr lang="en-US" sz="2400" dirty="0" smtClean="0"/>
              <a:t>you begin these steps, make sure that your computer is on. Log on, if necessary.</a:t>
            </a:r>
            <a:endParaRPr lang="en-US" sz="2400" dirty="0" smtClean="0"/>
          </a:p>
          <a:p>
            <a:pPr marL="457200" indent="-457200">
              <a:buFont typeface="+mj-lt"/>
              <a:buAutoNum type="arabicPeriod"/>
            </a:pPr>
            <a:r>
              <a:rPr lang="en-US" sz="2400" b="1" dirty="0" smtClean="0"/>
              <a:t>START</a:t>
            </a:r>
            <a:r>
              <a:rPr lang="en-US" sz="2400" dirty="0" smtClean="0"/>
              <a:t> </a:t>
            </a:r>
            <a:r>
              <a:rPr lang="en-US" sz="2400" dirty="0" smtClean="0"/>
              <a:t>PowerPoint, if the program is not already running.</a:t>
            </a:r>
            <a:endParaRPr lang="en-US" sz="2400" dirty="0" smtClean="0"/>
          </a:p>
          <a:p>
            <a:pPr marL="457200" indent="-457200">
              <a:buFont typeface="+mj-lt"/>
              <a:buAutoNum type="arabicPeriod"/>
            </a:pPr>
            <a:r>
              <a:rPr lang="en-US" sz="2400" dirty="0" smtClean="0"/>
              <a:t>Click </a:t>
            </a:r>
            <a:r>
              <a:rPr lang="en-US" sz="2400" dirty="0" smtClean="0"/>
              <a:t>the </a:t>
            </a:r>
            <a:r>
              <a:rPr lang="en-US" sz="2400" b="1" dirty="0" smtClean="0"/>
              <a:t>File </a:t>
            </a:r>
            <a:r>
              <a:rPr lang="en-US" sz="2400" dirty="0" smtClean="0"/>
              <a:t>tab. Backstage view opens.</a:t>
            </a:r>
            <a:endParaRPr lang="en-US" sz="2400" dirty="0" smtClean="0"/>
          </a:p>
          <a:p>
            <a:pPr marL="457200" indent="-457200">
              <a:buFont typeface="+mj-lt"/>
              <a:buAutoNum type="arabicPeriod"/>
            </a:pPr>
            <a:r>
              <a:rPr lang="en-US" sz="2400" dirty="0" smtClean="0"/>
              <a:t>Click </a:t>
            </a:r>
            <a:r>
              <a:rPr lang="en-US" sz="2400" b="1" dirty="0" smtClean="0"/>
              <a:t>New</a:t>
            </a:r>
            <a:r>
              <a:rPr lang="en-US" sz="2400" dirty="0" smtClean="0"/>
              <a:t>. The New Presentation window opens, as shown previously in</a:t>
            </a:r>
            <a:r>
              <a:rPr lang="en-US" sz="2400" dirty="0" smtClean="0"/>
              <a:t> the figure on slide 4.</a:t>
            </a:r>
            <a:endParaRPr lang="en-US" sz="2400" dirty="0" smtClean="0"/>
          </a:p>
          <a:p>
            <a:endParaRPr lang="en-US" sz="2400" dirty="0"/>
          </a:p>
        </p:txBody>
      </p:sp>
      <p:sp>
        <p:nvSpPr>
          <p:cNvPr id="4" name="TextBox 3"/>
          <p:cNvSpPr txBox="1"/>
          <p:nvPr/>
        </p:nvSpPr>
        <p:spPr>
          <a:xfrm>
            <a:off x="2133600" y="4543961"/>
            <a:ext cx="6477000" cy="1323439"/>
          </a:xfrm>
          <a:prstGeom prst="rect">
            <a:avLst/>
          </a:prstGeom>
          <a:solidFill>
            <a:schemeClr val="accent2"/>
          </a:solidFill>
        </p:spPr>
        <p:style>
          <a:lnRef idx="2">
            <a:schemeClr val="dk1">
              <a:shade val="50000"/>
            </a:schemeClr>
          </a:lnRef>
          <a:fillRef idx="1">
            <a:schemeClr val="dk1"/>
          </a:fillRef>
          <a:effectRef idx="0">
            <a:schemeClr val="dk1"/>
          </a:effectRef>
          <a:fontRef idx="minor">
            <a:schemeClr val="lt1"/>
          </a:fontRef>
        </p:style>
        <p:txBody>
          <a:bodyPr wrap="square">
            <a:sp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r">
              <a:defRPr/>
            </a:pPr>
            <a:r>
              <a:rPr lang="en-US" sz="2000" b="1" dirty="0"/>
              <a:t>NOTE</a:t>
            </a:r>
            <a:r>
              <a:rPr lang="en-US" sz="2000" dirty="0"/>
              <a:t>:</a:t>
            </a:r>
            <a:r>
              <a:rPr lang="en-US" sz="2000" dirty="0" smtClean="0"/>
              <a:t> </a:t>
            </a:r>
            <a:r>
              <a:rPr lang="en-US" sz="2000" dirty="0" smtClean="0"/>
              <a:t>You need to use the New Presentation window only when another presentation is open, when no presentation</a:t>
            </a:r>
            <a:r>
              <a:rPr lang="en-US" sz="2000" dirty="0" smtClean="0"/>
              <a:t> </a:t>
            </a:r>
            <a:br>
              <a:rPr lang="en-US" sz="2000" dirty="0" smtClean="0"/>
            </a:br>
            <a:r>
              <a:rPr lang="en-US" sz="2000" dirty="0" smtClean="0"/>
              <a:t>is </a:t>
            </a:r>
            <a:r>
              <a:rPr lang="en-US" sz="2000" dirty="0" smtClean="0"/>
              <a:t>open, or when you want to create a new</a:t>
            </a:r>
            <a:r>
              <a:rPr lang="en-US" sz="2000" dirty="0" smtClean="0"/>
              <a:t> presentation </a:t>
            </a:r>
            <a:r>
              <a:rPr lang="en-US" sz="2000" dirty="0" smtClean="0"/>
              <a:t>based on a template or theme</a:t>
            </a:r>
            <a:r>
              <a:rPr lang="en-US" sz="2000" dirty="0" smtClean="0"/>
              <a:t>.</a:t>
            </a:r>
            <a:endParaRPr lang="en-US" sz="2000"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119994371"/>
      </p:ext>
    </p:extLst>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Pasting Content from Other Sources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PowerPoint </a:t>
            </a:r>
            <a:r>
              <a:rPr lang="en-US" sz="2400" dirty="0" smtClean="0"/>
              <a:t>readily accepts content from almost any Windows application.</a:t>
            </a:r>
            <a:r>
              <a:rPr lang="en-US" sz="2400" dirty="0" smtClean="0"/>
              <a:t> </a:t>
            </a:r>
          </a:p>
          <a:p>
            <a:r>
              <a:rPr lang="en-US" sz="2400" dirty="0" smtClean="0"/>
              <a:t>One </a:t>
            </a:r>
            <a:r>
              <a:rPr lang="en-US" sz="2400" dirty="0" smtClean="0"/>
              <a:t>way to import content is to use the Clipboard, because nearly all Windows applications support Clipboard use.</a:t>
            </a:r>
            <a:r>
              <a:rPr lang="en-US" sz="2400" dirty="0" smtClean="0"/>
              <a:t> </a:t>
            </a:r>
          </a:p>
          <a:p>
            <a:r>
              <a:rPr lang="en-US" sz="2400" dirty="0" smtClean="0"/>
              <a:t>You </a:t>
            </a:r>
            <a:r>
              <a:rPr lang="en-US" sz="2400" dirty="0" smtClean="0"/>
              <a:t>can use the Paste Options icon after pasting content to choose how it will be pasted, or use Paste Special to select special pasting methods.</a:t>
            </a:r>
            <a:r>
              <a:rPr lang="en-US" sz="2400" dirty="0" smtClean="0"/>
              <a:t> </a:t>
            </a:r>
          </a:p>
          <a:p>
            <a:r>
              <a:rPr lang="en-US" sz="2400" dirty="0" smtClean="0"/>
              <a:t>In the next exercise</a:t>
            </a:r>
            <a:r>
              <a:rPr lang="en-US" sz="2400" dirty="0" smtClean="0"/>
              <a:t>, you learn how to paste content from a Word document into PowerPoint, and you practice using the Paste Special command to maintain the content’s original formatting.</a:t>
            </a:r>
          </a:p>
          <a:p>
            <a:endParaRPr lang="en-US" sz="2400"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057592010"/>
      </p:ext>
    </p:extLst>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Step-by-Step: Paste </a:t>
            </a:r>
            <a:r>
              <a:rPr lang="en-US" b="1" dirty="0" smtClean="0"/>
              <a:t>Content</a:t>
            </a:r>
            <a:r>
              <a:rPr lang="en-US" b="1" dirty="0" smtClean="0"/>
              <a:t> </a:t>
            </a:r>
            <a:br>
              <a:rPr lang="en-US" b="1" dirty="0" smtClean="0"/>
            </a:br>
            <a:r>
              <a:rPr lang="en-US" b="1" dirty="0" smtClean="0"/>
              <a:t>from </a:t>
            </a:r>
            <a:r>
              <a:rPr lang="en-US" b="1" dirty="0" smtClean="0"/>
              <a:t>Word into PowerPoint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START</a:t>
            </a:r>
            <a:r>
              <a:rPr lang="en-US" sz="2400" dirty="0" smtClean="0"/>
              <a:t> </a:t>
            </a:r>
            <a:r>
              <a:rPr lang="en-US" sz="2400" dirty="0" smtClean="0"/>
              <a:t>with PowerPoint open.</a:t>
            </a:r>
            <a:r>
              <a:rPr lang="en-US" sz="2400" dirty="0" smtClean="0"/>
              <a:t> </a:t>
            </a:r>
          </a:p>
          <a:p>
            <a:pPr marL="457200" indent="-457200">
              <a:buFont typeface="+mj-lt"/>
              <a:buAutoNum type="arabicPeriod"/>
            </a:pPr>
            <a:r>
              <a:rPr lang="en-US" sz="2400" b="1" dirty="0" smtClean="0"/>
              <a:t>OPEN</a:t>
            </a:r>
            <a:r>
              <a:rPr lang="en-US" sz="2400" dirty="0" smtClean="0"/>
              <a:t> the </a:t>
            </a:r>
            <a:r>
              <a:rPr lang="en-US" sz="2400" b="1" i="1" dirty="0" smtClean="0"/>
              <a:t>Cashier Training </a:t>
            </a:r>
            <a:r>
              <a:rPr lang="en-US" sz="2400" dirty="0" smtClean="0"/>
              <a:t>presentation and </a:t>
            </a:r>
            <a:r>
              <a:rPr lang="en-US" sz="2400" b="1" dirty="0" smtClean="0"/>
              <a:t>SAVE</a:t>
            </a:r>
            <a:r>
              <a:rPr lang="en-US" sz="2400" dirty="0" smtClean="0"/>
              <a:t> it as </a:t>
            </a:r>
            <a:r>
              <a:rPr lang="en-US" sz="2400" b="1" i="1" dirty="0" smtClean="0"/>
              <a:t>Cashier Training Final</a:t>
            </a:r>
            <a:r>
              <a:rPr lang="en-US" sz="2400" i="1" dirty="0" smtClean="0"/>
              <a:t>.</a:t>
            </a:r>
            <a:endParaRPr lang="en-US" sz="2400" dirty="0" smtClean="0"/>
          </a:p>
          <a:p>
            <a:pPr marL="457200" indent="-457200">
              <a:buFont typeface="+mj-lt"/>
              <a:buAutoNum type="arabicPeriod"/>
            </a:pPr>
            <a:r>
              <a:rPr lang="en-US" sz="2400" b="1" dirty="0" smtClean="0"/>
              <a:t>START</a:t>
            </a:r>
            <a:r>
              <a:rPr lang="en-US" sz="2400" dirty="0" smtClean="0"/>
              <a:t> </a:t>
            </a:r>
            <a:r>
              <a:rPr lang="en-US" sz="2400" dirty="0" smtClean="0"/>
              <a:t>Microsoft Word, and open </a:t>
            </a:r>
            <a:r>
              <a:rPr lang="en-US" sz="2400" b="1" i="1" dirty="0" smtClean="0"/>
              <a:t>Other </a:t>
            </a:r>
            <a:r>
              <a:rPr lang="en-US" sz="2400" b="1" i="1" dirty="0" err="1" smtClean="0"/>
              <a:t>Resources.docx</a:t>
            </a:r>
            <a:r>
              <a:rPr lang="en-US" sz="2400" dirty="0" smtClean="0"/>
              <a:t> in it. The procedure for opening files in Word is the same as in PowerPoint.</a:t>
            </a:r>
            <a:endParaRPr lang="en-US" sz="2400" dirty="0" smtClean="0"/>
          </a:p>
          <a:p>
            <a:pPr marL="457200" indent="-457200">
              <a:buFont typeface="+mj-lt"/>
              <a:buAutoNum type="arabicPeriod"/>
            </a:pPr>
            <a:r>
              <a:rPr lang="en-US" sz="2400" dirty="0" smtClean="0"/>
              <a:t>Using </a:t>
            </a:r>
            <a:r>
              <a:rPr lang="en-US" sz="2400" dirty="0" smtClean="0"/>
              <a:t>the Windows taskbar, switch back to the </a:t>
            </a:r>
            <a:r>
              <a:rPr lang="en-US" sz="2400" b="1" i="1" dirty="0" smtClean="0"/>
              <a:t>Cashier Training Final</a:t>
            </a:r>
            <a:r>
              <a:rPr lang="en-US" sz="2400" i="1" dirty="0" smtClean="0"/>
              <a:t> </a:t>
            </a:r>
            <a:r>
              <a:rPr lang="en-US" sz="2400" dirty="0" smtClean="0"/>
              <a:t>file in PowerPoint.</a:t>
            </a:r>
            <a:endParaRPr lang="en-US" sz="2400" dirty="0" smtClean="0"/>
          </a:p>
          <a:p>
            <a:pPr marL="457200" indent="-457200">
              <a:buFont typeface="+mj-lt"/>
              <a:buAutoNum type="arabicPeriod"/>
            </a:pPr>
            <a:r>
              <a:rPr lang="en-US" sz="2400" dirty="0" smtClean="0"/>
              <a:t>In </a:t>
            </a:r>
            <a:r>
              <a:rPr lang="en-US" sz="2400" dirty="0" smtClean="0"/>
              <a:t>the Slides/Outline pane in PowerPoint, display the Outline tab, and scroll down to the bottom of the presentation</a:t>
            </a:r>
            <a:r>
              <a:rPr lang="en-US" sz="2400" dirty="0" smtClean="0"/>
              <a:t>.</a:t>
            </a:r>
          </a:p>
          <a:p>
            <a:endParaRPr lang="en-US" sz="2400"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186665229"/>
      </p:ext>
    </p:extLst>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smtClean="0"/>
              <a:t>Step-by-Step: Paste Content </a:t>
            </a:r>
            <a:br>
              <a:rPr lang="en-US" b="1" dirty="0" smtClean="0"/>
            </a:br>
            <a:r>
              <a:rPr lang="en-US" b="1" dirty="0" smtClean="0"/>
              <a:t>from Word into PowerPoint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5"/>
            </a:pPr>
            <a:r>
              <a:rPr lang="en-US" sz="2400" dirty="0" smtClean="0"/>
              <a:t>Click after the</a:t>
            </a:r>
            <a:r>
              <a:rPr lang="en-US" sz="2400" dirty="0" smtClean="0"/>
              <a:t> last </a:t>
            </a:r>
            <a:r>
              <a:rPr lang="en-US" sz="2400" dirty="0" smtClean="0"/>
              <a:t>bullet</a:t>
            </a:r>
            <a:r>
              <a:rPr lang="en-US" sz="2400" dirty="0" smtClean="0"/>
              <a:t> point </a:t>
            </a:r>
            <a:r>
              <a:rPr lang="en-US" sz="2400" dirty="0" smtClean="0"/>
              <a:t>on the</a:t>
            </a:r>
            <a:r>
              <a:rPr lang="en-US" sz="2400" dirty="0" smtClean="0"/>
              <a:t> last </a:t>
            </a:r>
            <a:r>
              <a:rPr lang="en-US" sz="2400" dirty="0" smtClean="0"/>
              <a:t>slide and</a:t>
            </a:r>
            <a:r>
              <a:rPr lang="en-US" sz="2400" dirty="0" smtClean="0"/>
              <a:t> press </a:t>
            </a:r>
            <a:r>
              <a:rPr lang="en-US" sz="2400" b="1" dirty="0" smtClean="0"/>
              <a:t>Enter</a:t>
            </a:r>
            <a:r>
              <a:rPr lang="en-US" sz="2400" dirty="0" smtClean="0"/>
              <a:t>,</a:t>
            </a:r>
            <a:r>
              <a:rPr lang="en-US" sz="2400" dirty="0" smtClean="0"/>
              <a:t> creating a new paragraph.</a:t>
            </a:r>
          </a:p>
          <a:p>
            <a:pPr marL="457200" indent="-457200">
              <a:buFont typeface="+mj-lt"/>
              <a:buAutoNum type="arabicPeriod" startAt="5"/>
            </a:pPr>
            <a:r>
              <a:rPr lang="en-US" sz="2400" dirty="0" smtClean="0"/>
              <a:t>Press </a:t>
            </a:r>
            <a:br>
              <a:rPr lang="en-US" sz="2400" dirty="0" smtClean="0"/>
            </a:br>
            <a:r>
              <a:rPr lang="en-US" sz="2400" b="1" dirty="0" err="1" smtClean="0"/>
              <a:t>Shift</a:t>
            </a:r>
            <a:r>
              <a:rPr lang="en-US" sz="2400" dirty="0" err="1" smtClean="0"/>
              <a:t>+</a:t>
            </a:r>
            <a:r>
              <a:rPr lang="en-US" sz="2400" b="1" dirty="0" err="1" smtClean="0"/>
              <a:t>Tab</a:t>
            </a:r>
            <a:r>
              <a:rPr lang="en-US" sz="2400" dirty="0" smtClean="0"/>
              <a:t> to </a:t>
            </a:r>
            <a:br>
              <a:rPr lang="en-US" sz="2400" dirty="0" smtClean="0"/>
            </a:br>
            <a:r>
              <a:rPr lang="en-US" sz="2400" dirty="0" smtClean="0"/>
              <a:t>promote the </a:t>
            </a:r>
            <a:br>
              <a:rPr lang="en-US" sz="2400" dirty="0" smtClean="0"/>
            </a:br>
            <a:r>
              <a:rPr lang="en-US" sz="2400" dirty="0" smtClean="0"/>
              <a:t>new paragraph </a:t>
            </a:r>
            <a:br>
              <a:rPr lang="en-US" sz="2400" dirty="0" smtClean="0"/>
            </a:br>
            <a:r>
              <a:rPr lang="en-US" sz="2400" dirty="0" smtClean="0"/>
              <a:t>to a new slide. </a:t>
            </a:r>
            <a:br>
              <a:rPr lang="en-US" sz="2400" dirty="0" smtClean="0"/>
            </a:br>
            <a:r>
              <a:rPr lang="en-US" sz="2400" dirty="0" smtClean="0"/>
              <a:t>See the figure.</a:t>
            </a:r>
            <a:endParaRPr lang="en-US" sz="2400" dirty="0" smtClean="0"/>
          </a:p>
        </p:txBody>
      </p:sp>
      <p:pic>
        <p:nvPicPr>
          <p:cNvPr id="4" name="Picture 3" descr="0227.png"/>
          <p:cNvPicPr>
            <a:picLocks noChangeAspect="1"/>
          </p:cNvPicPr>
          <p:nvPr/>
        </p:nvPicPr>
        <p:blipFill>
          <a:blip r:embed="rId3"/>
          <a:stretch>
            <a:fillRect/>
          </a:stretch>
        </p:blipFill>
        <p:spPr>
          <a:xfrm>
            <a:off x="3048000" y="2500503"/>
            <a:ext cx="5562600" cy="3900297"/>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83581144"/>
      </p:ext>
    </p:extLst>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smtClean="0"/>
              <a:t>Step-by-Step: Paste Content </a:t>
            </a:r>
            <a:br>
              <a:rPr lang="en-US" b="1" dirty="0" smtClean="0"/>
            </a:br>
            <a:r>
              <a:rPr lang="en-US" b="1" dirty="0" smtClean="0"/>
              <a:t>from Word into PowerPoint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7"/>
            </a:pPr>
            <a:r>
              <a:rPr lang="en-US" sz="2400" dirty="0" smtClean="0"/>
              <a:t>Using the Windows taskbar, switch to the </a:t>
            </a:r>
            <a:r>
              <a:rPr lang="en-US" sz="2400" b="1" i="1" dirty="0" smtClean="0"/>
              <a:t>Other Resources</a:t>
            </a:r>
            <a:r>
              <a:rPr lang="en-US" sz="2400" dirty="0" smtClean="0"/>
              <a:t> file in Word. Select the heading (</a:t>
            </a:r>
            <a:r>
              <a:rPr lang="en-US" sz="2400" b="1" dirty="0" smtClean="0"/>
              <a:t>Other Resources</a:t>
            </a:r>
            <a:r>
              <a:rPr lang="en-US" sz="2400" i="1" dirty="0" smtClean="0"/>
              <a:t>) </a:t>
            </a:r>
            <a:r>
              <a:rPr lang="en-US" sz="2400" dirty="0" smtClean="0"/>
              <a:t>and press </a:t>
            </a:r>
            <a:r>
              <a:rPr lang="en-US" sz="2400" b="1" dirty="0" err="1" smtClean="0"/>
              <a:t>Ctrl</a:t>
            </a:r>
            <a:r>
              <a:rPr lang="en-US" sz="2400" dirty="0" err="1" smtClean="0"/>
              <a:t>+</a:t>
            </a:r>
            <a:r>
              <a:rPr lang="en-US" sz="2400" b="1" dirty="0" err="1" smtClean="0"/>
              <a:t>C</a:t>
            </a:r>
            <a:r>
              <a:rPr lang="en-US" sz="2400" dirty="0" smtClean="0"/>
              <a:t> to copy it to the Clipboard.</a:t>
            </a:r>
            <a:endParaRPr lang="en-US" sz="2400" dirty="0" smtClean="0"/>
          </a:p>
          <a:p>
            <a:pPr marL="457200" indent="-457200">
              <a:buFont typeface="+mj-lt"/>
              <a:buAutoNum type="arabicPeriod" startAt="7"/>
            </a:pPr>
            <a:r>
              <a:rPr lang="en-US" sz="2400" dirty="0" smtClean="0"/>
              <a:t>Switch </a:t>
            </a:r>
            <a:r>
              <a:rPr lang="en-US" sz="2400" dirty="0" smtClean="0"/>
              <a:t>back to PowerPoint. If the insertion point is not already on the Outline tab next to the slide 9 icon, click to place it there.</a:t>
            </a:r>
            <a:endParaRPr lang="en-US" sz="2400" dirty="0" smtClean="0"/>
          </a:p>
          <a:p>
            <a:pPr marL="457200" indent="-457200">
              <a:buFont typeface="+mj-lt"/>
              <a:buAutoNum type="arabicPeriod" startAt="7"/>
            </a:pPr>
            <a:r>
              <a:rPr lang="en-US" sz="2400" dirty="0" smtClean="0"/>
              <a:t>Press </a:t>
            </a:r>
            <a:r>
              <a:rPr lang="en-US" sz="2400" b="1" dirty="0" err="1" smtClean="0"/>
              <a:t>Ctrl</a:t>
            </a:r>
            <a:r>
              <a:rPr lang="en-US" sz="2400" dirty="0" err="1" smtClean="0"/>
              <a:t>+</a:t>
            </a:r>
            <a:r>
              <a:rPr lang="en-US" sz="2400" b="1" dirty="0" err="1" smtClean="0"/>
              <a:t>V</a:t>
            </a:r>
            <a:r>
              <a:rPr lang="en-US" sz="2400" b="1" dirty="0" smtClean="0"/>
              <a:t> </a:t>
            </a:r>
            <a:r>
              <a:rPr lang="en-US" sz="2400" dirty="0" smtClean="0"/>
              <a:t>to paste the text. The text appears as the slide’s title, and a Paste Options icon </a:t>
            </a:r>
            <a:r>
              <a:rPr lang="en-US" sz="2400" b="1" dirty="0" smtClean="0"/>
              <a:t>[PROD: INSERT BTN-CTRL.JPG NEXT to STEP 1] </a:t>
            </a:r>
            <a:r>
              <a:rPr lang="en-US" sz="2400" dirty="0" smtClean="0"/>
              <a:t>appears below the text. If you don’t see the icon, move the mouse pointer over slide 9’s icon to the left of the pasted text</a:t>
            </a:r>
            <a:r>
              <a:rPr lang="en-US" sz="2400" dirty="0" smtClean="0"/>
              <a:t>.</a:t>
            </a:r>
            <a:endParaRPr lang="en-US" sz="2400"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875015800"/>
      </p:ext>
    </p:extLst>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smtClean="0"/>
              <a:t>Step-by-Step: Paste Content </a:t>
            </a:r>
            <a:br>
              <a:rPr lang="en-US" b="1" dirty="0" smtClean="0"/>
            </a:br>
            <a:r>
              <a:rPr lang="en-US" b="1" dirty="0" smtClean="0"/>
              <a:t>from Word into PowerPoint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10"/>
            </a:pPr>
            <a:r>
              <a:rPr lang="en-US" sz="2400" dirty="0" smtClean="0"/>
              <a:t>Click the </a:t>
            </a:r>
            <a:r>
              <a:rPr lang="en-US" sz="2400" b="1" dirty="0" smtClean="0"/>
              <a:t>Paste Options</a:t>
            </a:r>
            <a:r>
              <a:rPr lang="en-US" sz="2400" dirty="0" smtClean="0"/>
              <a:t> icon</a:t>
            </a:r>
            <a:r>
              <a:rPr lang="en-US" sz="2400" dirty="0" smtClean="0"/>
              <a:t> </a:t>
            </a:r>
            <a:br>
              <a:rPr lang="en-US" sz="2400" dirty="0" smtClean="0"/>
            </a:br>
            <a:r>
              <a:rPr lang="en-US" sz="2400" dirty="0" smtClean="0"/>
              <a:t>to </a:t>
            </a:r>
            <a:r>
              <a:rPr lang="en-US" sz="2400" dirty="0" smtClean="0"/>
              <a:t>open its menu. Its menu</a:t>
            </a:r>
            <a:r>
              <a:rPr lang="en-US" sz="2400" dirty="0" smtClean="0"/>
              <a:t> </a:t>
            </a:r>
            <a:br>
              <a:rPr lang="en-US" sz="2400" dirty="0" smtClean="0"/>
            </a:br>
            <a:r>
              <a:rPr lang="en-US" sz="2400" dirty="0" smtClean="0"/>
              <a:t>contains </a:t>
            </a:r>
            <a:r>
              <a:rPr lang="en-US" sz="2400" dirty="0" smtClean="0"/>
              <a:t>three icons, shown</a:t>
            </a:r>
            <a:r>
              <a:rPr lang="en-US" sz="2400" dirty="0" smtClean="0"/>
              <a:t> </a:t>
            </a:r>
            <a:br>
              <a:rPr lang="en-US" sz="2400" dirty="0" smtClean="0"/>
            </a:br>
            <a:r>
              <a:rPr lang="en-US" sz="2400" dirty="0" smtClean="0"/>
              <a:t>in the figure.</a:t>
            </a:r>
          </a:p>
          <a:p>
            <a:pPr marL="457200" indent="-457200">
              <a:buFont typeface="+mj-lt"/>
              <a:buAutoNum type="arabicPeriod" startAt="10"/>
            </a:pPr>
            <a:r>
              <a:rPr lang="en-US" sz="2400" dirty="0" smtClean="0"/>
              <a:t>Click </a:t>
            </a:r>
            <a:r>
              <a:rPr lang="en-US" sz="2400" b="1" dirty="0" smtClean="0"/>
              <a:t>Keep Source Formatting</a:t>
            </a:r>
            <a:r>
              <a:rPr lang="en-US" sz="2400" dirty="0" smtClean="0"/>
              <a:t> (the middle icon). The pasted text’s font changes to the original font it had in the Word document.</a:t>
            </a:r>
            <a:endParaRPr lang="en-US" sz="2400" dirty="0" smtClean="0"/>
          </a:p>
          <a:p>
            <a:pPr marL="457200" indent="-457200">
              <a:buFont typeface="+mj-lt"/>
              <a:buAutoNum type="arabicPeriod" startAt="10"/>
            </a:pPr>
            <a:r>
              <a:rPr lang="en-US" sz="2400" dirty="0" smtClean="0"/>
              <a:t>Switch </a:t>
            </a:r>
            <a:r>
              <a:rPr lang="en-US" sz="2400" dirty="0" smtClean="0"/>
              <a:t>to the </a:t>
            </a:r>
            <a:r>
              <a:rPr lang="en-US" sz="2400" b="1" i="1" dirty="0" smtClean="0"/>
              <a:t>Other Resources</a:t>
            </a:r>
            <a:r>
              <a:rPr lang="en-US" sz="2400" dirty="0" smtClean="0"/>
              <a:t> file in Word, and select the bulleted list. Press </a:t>
            </a:r>
            <a:r>
              <a:rPr lang="en-US" sz="2400" b="1" dirty="0" err="1" smtClean="0"/>
              <a:t>Ctrl</a:t>
            </a:r>
            <a:r>
              <a:rPr lang="en-US" sz="2400" dirty="0" err="1" smtClean="0"/>
              <a:t>+</a:t>
            </a:r>
            <a:r>
              <a:rPr lang="en-US" sz="2400" b="1" dirty="0" err="1" smtClean="0"/>
              <a:t>C</a:t>
            </a:r>
            <a:r>
              <a:rPr lang="en-US" sz="2400" dirty="0" smtClean="0"/>
              <a:t> to copy it to the Clipboard</a:t>
            </a:r>
            <a:r>
              <a:rPr lang="en-US" sz="2400" dirty="0" smtClean="0"/>
              <a:t>.</a:t>
            </a:r>
          </a:p>
          <a:p>
            <a:pPr marL="457200" indent="-457200">
              <a:buFont typeface="+mj-lt"/>
              <a:buAutoNum type="arabicPeriod" startAt="10"/>
            </a:pPr>
            <a:r>
              <a:rPr lang="en-US" sz="2400" dirty="0" smtClean="0"/>
              <a:t>Switch to PowerPoint, and click the </a:t>
            </a:r>
            <a:r>
              <a:rPr lang="en-US" sz="2400" b="1" dirty="0" smtClean="0"/>
              <a:t>Click To Add Text placeholder</a:t>
            </a:r>
            <a:r>
              <a:rPr lang="en-US" sz="2400" dirty="0" smtClean="0"/>
              <a:t> on the left side of the slide (in the Slide pane) to move the insertion point into that text box</a:t>
            </a:r>
            <a:r>
              <a:rPr lang="en-US" sz="2400" dirty="0" smtClean="0"/>
              <a:t>.</a:t>
            </a:r>
          </a:p>
          <a:p>
            <a:pPr marL="457200" indent="-457200">
              <a:buFont typeface="+mj-lt"/>
              <a:buAutoNum type="arabicPeriod" startAt="10"/>
            </a:pPr>
            <a:endParaRPr lang="en-US" sz="2400" dirty="0" smtClean="0"/>
          </a:p>
        </p:txBody>
      </p:sp>
      <p:pic>
        <p:nvPicPr>
          <p:cNvPr id="4" name="Picture 3" descr="0228.png"/>
          <p:cNvPicPr>
            <a:picLocks noChangeAspect="1"/>
          </p:cNvPicPr>
          <p:nvPr/>
        </p:nvPicPr>
        <p:blipFill>
          <a:blip r:embed="rId3"/>
          <a:stretch>
            <a:fillRect/>
          </a:stretch>
        </p:blipFill>
        <p:spPr>
          <a:xfrm>
            <a:off x="4876800" y="1718729"/>
            <a:ext cx="3651250" cy="1405471"/>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440408828"/>
      </p:ext>
    </p:extLst>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smtClean="0"/>
              <a:t>Step-by-Step: Paste Content </a:t>
            </a:r>
            <a:br>
              <a:rPr lang="en-US" b="1" dirty="0" smtClean="0"/>
            </a:br>
            <a:r>
              <a:rPr lang="en-US" b="1" dirty="0" smtClean="0"/>
              <a:t>from Word into PowerPoint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14"/>
            </a:pPr>
            <a:r>
              <a:rPr lang="en-US" sz="2400" dirty="0" smtClean="0"/>
              <a:t>On the Home tab, click the </a:t>
            </a:r>
            <a:r>
              <a:rPr lang="en-US" sz="2400" b="1" dirty="0" smtClean="0"/>
              <a:t>Paste</a:t>
            </a:r>
            <a:r>
              <a:rPr lang="en-US" sz="2400" dirty="0" smtClean="0"/>
              <a:t> </a:t>
            </a:r>
            <a:br>
              <a:rPr lang="en-US" sz="2400" dirty="0" smtClean="0"/>
            </a:br>
            <a:r>
              <a:rPr lang="en-US" sz="2400" b="1" dirty="0" smtClean="0"/>
              <a:t>button </a:t>
            </a:r>
            <a:r>
              <a:rPr lang="en-US" sz="2400" b="1" dirty="0" smtClean="0"/>
              <a:t>drop-down arrow</a:t>
            </a:r>
            <a:r>
              <a:rPr lang="en-US" sz="2400" dirty="0" smtClean="0"/>
              <a:t>. A menu</a:t>
            </a:r>
            <a:r>
              <a:rPr lang="en-US" sz="2400" dirty="0" smtClean="0"/>
              <a:t> </a:t>
            </a:r>
            <a:br>
              <a:rPr lang="en-US" sz="2400" dirty="0" smtClean="0"/>
            </a:br>
            <a:r>
              <a:rPr lang="en-US" sz="2400" dirty="0" smtClean="0"/>
              <a:t>opens</a:t>
            </a:r>
            <a:r>
              <a:rPr lang="en-US" sz="2400" dirty="0" smtClean="0"/>
              <a:t>, containing the same types</a:t>
            </a:r>
            <a:r>
              <a:rPr lang="en-US" sz="2400" dirty="0" smtClean="0"/>
              <a:t> </a:t>
            </a:r>
            <a:br>
              <a:rPr lang="en-US" sz="2400" dirty="0" smtClean="0"/>
            </a:br>
            <a:r>
              <a:rPr lang="en-US" sz="2400" dirty="0" smtClean="0"/>
              <a:t>of </a:t>
            </a:r>
            <a:r>
              <a:rPr lang="en-US" sz="2400" dirty="0" smtClean="0"/>
              <a:t>icons as found on the Paste</a:t>
            </a:r>
            <a:r>
              <a:rPr lang="en-US" sz="2400" dirty="0" smtClean="0"/>
              <a:t> </a:t>
            </a:r>
            <a:br>
              <a:rPr lang="en-US" sz="2400" dirty="0" smtClean="0"/>
            </a:br>
            <a:r>
              <a:rPr lang="en-US" sz="2400" dirty="0" smtClean="0"/>
              <a:t>Options </a:t>
            </a:r>
            <a:r>
              <a:rPr lang="en-US" sz="2400" dirty="0" smtClean="0"/>
              <a:t>icon’s menu (step 6), and</a:t>
            </a:r>
            <a:r>
              <a:rPr lang="en-US" sz="2400" dirty="0" smtClean="0"/>
              <a:t> </a:t>
            </a:r>
            <a:br>
              <a:rPr lang="en-US" sz="2400" dirty="0" smtClean="0"/>
            </a:br>
            <a:r>
              <a:rPr lang="en-US" sz="2400" dirty="0" smtClean="0"/>
              <a:t>also </a:t>
            </a:r>
            <a:r>
              <a:rPr lang="en-US" sz="2400" dirty="0" smtClean="0"/>
              <a:t>containing a Paste Special</a:t>
            </a:r>
            <a:r>
              <a:rPr lang="en-US" sz="2400" dirty="0" smtClean="0"/>
              <a:t> </a:t>
            </a:r>
            <a:br>
              <a:rPr lang="en-US" sz="2400" dirty="0" smtClean="0"/>
            </a:br>
            <a:r>
              <a:rPr lang="en-US" sz="2400" dirty="0" smtClean="0"/>
              <a:t>command</a:t>
            </a:r>
            <a:r>
              <a:rPr lang="en-US" sz="2400" dirty="0" smtClean="0"/>
              <a:t>.  See</a:t>
            </a:r>
            <a:r>
              <a:rPr lang="en-US" sz="2400" dirty="0" smtClean="0"/>
              <a:t> the figure.</a:t>
            </a:r>
          </a:p>
          <a:p>
            <a:pPr marL="457200" indent="-457200">
              <a:buFont typeface="+mj-lt"/>
              <a:buAutoNum type="arabicPeriod" startAt="14"/>
            </a:pPr>
            <a:r>
              <a:rPr lang="en-US" sz="2400" dirty="0" smtClean="0"/>
              <a:t>Click </a:t>
            </a:r>
            <a:r>
              <a:rPr lang="en-US" sz="2400" b="1" dirty="0" smtClean="0"/>
              <a:t>Paste Special</a:t>
            </a:r>
            <a:r>
              <a:rPr lang="en-US" sz="2400" dirty="0" smtClean="0"/>
              <a:t>. The Paste Special dialog box opens.</a:t>
            </a:r>
            <a:endParaRPr lang="en-US" sz="2400" dirty="0" smtClean="0"/>
          </a:p>
          <a:p>
            <a:pPr marL="457200" indent="-457200">
              <a:buFont typeface="+mj-lt"/>
              <a:buAutoNum type="arabicPeriod" startAt="14"/>
            </a:pPr>
            <a:r>
              <a:rPr lang="en-US" sz="2400" dirty="0" smtClean="0"/>
              <a:t>Verify </a:t>
            </a:r>
            <a:r>
              <a:rPr lang="en-US" sz="2400" dirty="0" smtClean="0"/>
              <a:t>that the Paste option button is selected</a:t>
            </a:r>
            <a:r>
              <a:rPr lang="en-US" sz="2400" dirty="0" smtClean="0"/>
              <a:t>.</a:t>
            </a:r>
            <a:endParaRPr lang="en-US" sz="2400" dirty="0" smtClean="0"/>
          </a:p>
        </p:txBody>
      </p:sp>
      <p:pic>
        <p:nvPicPr>
          <p:cNvPr id="4" name="Picture 3" descr="0229.png"/>
          <p:cNvPicPr>
            <a:picLocks noChangeAspect="1"/>
          </p:cNvPicPr>
          <p:nvPr/>
        </p:nvPicPr>
        <p:blipFill>
          <a:blip r:embed="rId3"/>
          <a:stretch>
            <a:fillRect/>
          </a:stretch>
        </p:blipFill>
        <p:spPr>
          <a:xfrm>
            <a:off x="5791200" y="2057400"/>
            <a:ext cx="2813050" cy="1886886"/>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40606638"/>
      </p:ext>
    </p:extLst>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smtClean="0"/>
              <a:t>Step-by-Step: Paste Content </a:t>
            </a:r>
            <a:br>
              <a:rPr lang="en-US" b="1" dirty="0" smtClean="0"/>
            </a:br>
            <a:r>
              <a:rPr lang="en-US" b="1" dirty="0" smtClean="0"/>
              <a:t>from Word into PowerPoint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17"/>
            </a:pPr>
            <a:r>
              <a:rPr lang="en-US" sz="2400" dirty="0" smtClean="0"/>
              <a:t>On the As list, click </a:t>
            </a:r>
            <a:r>
              <a:rPr lang="en-US" sz="2400" b="1" dirty="0" smtClean="0"/>
              <a:t>Formatted</a:t>
            </a:r>
            <a:r>
              <a:rPr lang="en-US" sz="2400" b="1" dirty="0" smtClean="0"/>
              <a:t> </a:t>
            </a:r>
            <a:br>
              <a:rPr lang="en-US" sz="2400" b="1" dirty="0" smtClean="0"/>
            </a:br>
            <a:r>
              <a:rPr lang="en-US" sz="2400" b="1" dirty="0" smtClean="0"/>
              <a:t>Text (</a:t>
            </a:r>
            <a:r>
              <a:rPr lang="en-US" sz="2400" b="1" dirty="0" smtClean="0"/>
              <a:t>RTF)</a:t>
            </a:r>
            <a:r>
              <a:rPr lang="en-US" sz="2400" dirty="0" smtClean="0"/>
              <a:t>. See</a:t>
            </a:r>
            <a:r>
              <a:rPr lang="en-US" sz="2400" dirty="0" smtClean="0"/>
              <a:t> the figure.</a:t>
            </a:r>
          </a:p>
          <a:p>
            <a:pPr marL="457200" indent="-457200">
              <a:buFont typeface="+mj-lt"/>
              <a:buAutoNum type="arabicPeriod" startAt="17"/>
            </a:pPr>
            <a:r>
              <a:rPr lang="en-US" sz="2400" dirty="0" smtClean="0"/>
              <a:t>Click </a:t>
            </a:r>
            <a:r>
              <a:rPr lang="en-US" sz="2400" b="1" dirty="0" smtClean="0"/>
              <a:t>OK</a:t>
            </a:r>
            <a:r>
              <a:rPr lang="en-US" sz="2400" dirty="0" smtClean="0"/>
              <a:t>. The text is pasted</a:t>
            </a:r>
            <a:r>
              <a:rPr lang="en-US" sz="2400" dirty="0" smtClean="0"/>
              <a:t> </a:t>
            </a:r>
            <a:br>
              <a:rPr lang="en-US" sz="2400" dirty="0" smtClean="0"/>
            </a:br>
            <a:r>
              <a:rPr lang="en-US" sz="2400" dirty="0" smtClean="0"/>
              <a:t>into the </a:t>
            </a:r>
            <a:r>
              <a:rPr lang="en-US" sz="2400" dirty="0" smtClean="0"/>
              <a:t>slide keeping the text’s</a:t>
            </a:r>
            <a:r>
              <a:rPr lang="en-US" sz="2400" dirty="0" smtClean="0"/>
              <a:t> </a:t>
            </a:r>
            <a:br>
              <a:rPr lang="en-US" sz="2400" dirty="0" smtClean="0"/>
            </a:br>
            <a:r>
              <a:rPr lang="en-US" sz="2400" dirty="0" smtClean="0"/>
              <a:t>original </a:t>
            </a:r>
            <a:r>
              <a:rPr lang="en-US" sz="2400" dirty="0" smtClean="0"/>
              <a:t>formatting. The text</a:t>
            </a:r>
            <a:r>
              <a:rPr lang="en-US" sz="2400" dirty="0" smtClean="0"/>
              <a:t> </a:t>
            </a:r>
            <a:br>
              <a:rPr lang="en-US" sz="2400" dirty="0" smtClean="0"/>
            </a:br>
            <a:r>
              <a:rPr lang="en-US" sz="2400" dirty="0" smtClean="0"/>
              <a:t>overflows </a:t>
            </a:r>
            <a:r>
              <a:rPr lang="en-US" sz="2400" dirty="0" smtClean="0"/>
              <a:t>the placeholder’s borders. That is normal at this point.</a:t>
            </a:r>
            <a:endParaRPr lang="en-US" sz="2400" dirty="0" smtClean="0"/>
          </a:p>
          <a:p>
            <a:pPr marL="457200" indent="-457200">
              <a:buFont typeface="+mj-lt"/>
              <a:buAutoNum type="arabicPeriod" startAt="17"/>
            </a:pPr>
            <a:r>
              <a:rPr lang="en-US" sz="2400" dirty="0" smtClean="0"/>
              <a:t>Triple</a:t>
            </a:r>
            <a:r>
              <a:rPr lang="en-US" sz="2400" dirty="0" smtClean="0"/>
              <a:t>-click the last bullet on the slide </a:t>
            </a:r>
            <a:r>
              <a:rPr lang="en-US" sz="2400" i="1" dirty="0" smtClean="0"/>
              <a:t>(</a:t>
            </a:r>
            <a:r>
              <a:rPr lang="en-US" sz="2400" b="1" dirty="0" smtClean="0"/>
              <a:t>Special training</a:t>
            </a:r>
            <a:r>
              <a:rPr lang="en-US" sz="2400" dirty="0" smtClean="0"/>
              <a:t>) to select it, and press </a:t>
            </a:r>
            <a:r>
              <a:rPr lang="en-US" sz="2400" b="1" dirty="0" err="1" smtClean="0"/>
              <a:t>Ctrl</a:t>
            </a:r>
            <a:r>
              <a:rPr lang="en-US" sz="2400" dirty="0" err="1" smtClean="0"/>
              <a:t>+</a:t>
            </a:r>
            <a:r>
              <a:rPr lang="en-US" sz="2400" b="1" dirty="0" err="1" smtClean="0"/>
              <a:t>X</a:t>
            </a:r>
            <a:r>
              <a:rPr lang="en-US" sz="2400" dirty="0" smtClean="0"/>
              <a:t> to cut it to the Clipboard</a:t>
            </a:r>
            <a:r>
              <a:rPr lang="en-US" sz="2400" dirty="0" smtClean="0"/>
              <a:t>. </a:t>
            </a:r>
            <a:endParaRPr lang="en-US" sz="2400" dirty="0"/>
          </a:p>
        </p:txBody>
      </p:sp>
      <p:pic>
        <p:nvPicPr>
          <p:cNvPr id="4" name="Picture 3" descr="0230.png"/>
          <p:cNvPicPr>
            <a:picLocks noChangeAspect="1"/>
          </p:cNvPicPr>
          <p:nvPr/>
        </p:nvPicPr>
        <p:blipFill>
          <a:blip r:embed="rId3"/>
          <a:stretch>
            <a:fillRect/>
          </a:stretch>
        </p:blipFill>
        <p:spPr>
          <a:xfrm>
            <a:off x="5257800" y="1752600"/>
            <a:ext cx="2978150" cy="1733007"/>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451827872"/>
      </p:ext>
    </p:extLst>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smtClean="0"/>
              <a:t>Step-by-Step: Paste Content </a:t>
            </a:r>
            <a:br>
              <a:rPr lang="en-US" b="1" dirty="0" smtClean="0"/>
            </a:br>
            <a:r>
              <a:rPr lang="en-US" b="1" dirty="0" smtClean="0"/>
              <a:t>from Word into PowerPoint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20"/>
            </a:pPr>
            <a:r>
              <a:rPr lang="en-US" sz="2400" dirty="0" smtClean="0"/>
              <a:t>Click in the </a:t>
            </a:r>
            <a:r>
              <a:rPr lang="en-US" sz="2400" b="1" dirty="0" smtClean="0"/>
              <a:t>Click</a:t>
            </a:r>
            <a:r>
              <a:rPr lang="en-US" sz="2400" b="1" dirty="0" smtClean="0"/>
              <a:t> </a:t>
            </a:r>
            <a:br>
              <a:rPr lang="en-US" sz="2400" b="1" dirty="0" smtClean="0"/>
            </a:br>
            <a:r>
              <a:rPr lang="en-US" sz="2400" b="1" dirty="0" smtClean="0"/>
              <a:t>To Add </a:t>
            </a:r>
            <a:r>
              <a:rPr lang="en-US" sz="2400" b="1" dirty="0" smtClean="0"/>
              <a:t>Text</a:t>
            </a:r>
            <a:r>
              <a:rPr lang="en-US" sz="2400" b="1" dirty="0" smtClean="0"/>
              <a:t> </a:t>
            </a:r>
            <a:br>
              <a:rPr lang="en-US" sz="2400" b="1" dirty="0" smtClean="0"/>
            </a:br>
            <a:r>
              <a:rPr lang="en-US" sz="2400" b="1" dirty="0" smtClean="0"/>
              <a:t>placeholder</a:t>
            </a:r>
            <a:r>
              <a:rPr lang="en-US" sz="2400" dirty="0" smtClean="0"/>
              <a:t> </a:t>
            </a:r>
            <a:r>
              <a:rPr lang="en-US" sz="2400" dirty="0" smtClean="0"/>
              <a:t>on</a:t>
            </a:r>
            <a:r>
              <a:rPr lang="en-US" sz="2400" dirty="0" smtClean="0"/>
              <a:t> </a:t>
            </a:r>
            <a:br>
              <a:rPr lang="en-US" sz="2400" dirty="0" smtClean="0"/>
            </a:br>
            <a:r>
              <a:rPr lang="en-US" sz="2400" dirty="0" smtClean="0"/>
              <a:t>the </a:t>
            </a:r>
            <a:r>
              <a:rPr lang="en-US" sz="2400" dirty="0" smtClean="0"/>
              <a:t>right side of</a:t>
            </a:r>
            <a:r>
              <a:rPr lang="en-US" sz="2400" dirty="0" smtClean="0"/>
              <a:t> </a:t>
            </a:r>
            <a:br>
              <a:rPr lang="en-US" sz="2400" dirty="0" smtClean="0"/>
            </a:br>
            <a:r>
              <a:rPr lang="en-US" sz="2400" dirty="0" smtClean="0"/>
              <a:t>the </a:t>
            </a:r>
            <a:r>
              <a:rPr lang="en-US" sz="2400" dirty="0" smtClean="0"/>
              <a:t>slide, and press</a:t>
            </a:r>
            <a:r>
              <a:rPr lang="en-US" sz="2400" dirty="0" smtClean="0"/>
              <a:t> </a:t>
            </a:r>
            <a:br>
              <a:rPr lang="en-US" sz="2400" dirty="0" smtClean="0"/>
            </a:br>
            <a:r>
              <a:rPr lang="en-US" sz="2400" b="1" dirty="0" err="1" smtClean="0"/>
              <a:t>Ctrl</a:t>
            </a:r>
            <a:r>
              <a:rPr lang="en-US" sz="2400" dirty="0" err="1" smtClean="0"/>
              <a:t>+</a:t>
            </a:r>
            <a:r>
              <a:rPr lang="en-US" sz="2400" b="1" dirty="0" err="1" smtClean="0"/>
              <a:t>V</a:t>
            </a:r>
            <a:r>
              <a:rPr lang="en-US" sz="2400" dirty="0" smtClean="0"/>
              <a:t> to paste the</a:t>
            </a:r>
            <a:r>
              <a:rPr lang="en-US" sz="2400" dirty="0" smtClean="0"/>
              <a:t> </a:t>
            </a:r>
            <a:br>
              <a:rPr lang="en-US" sz="2400" dirty="0" smtClean="0"/>
            </a:br>
            <a:r>
              <a:rPr lang="en-US" sz="2400" dirty="0" smtClean="0"/>
              <a:t>bullet </a:t>
            </a:r>
            <a:r>
              <a:rPr lang="en-US" sz="2400" dirty="0" smtClean="0"/>
              <a:t>into that</a:t>
            </a:r>
            <a:r>
              <a:rPr lang="en-US" sz="2400" dirty="0" smtClean="0"/>
              <a:t> </a:t>
            </a:r>
            <a:br>
              <a:rPr lang="en-US" sz="2400" dirty="0" smtClean="0"/>
            </a:br>
            <a:r>
              <a:rPr lang="en-US" sz="2400" dirty="0" smtClean="0"/>
              <a:t>placeholder box (see the figure).</a:t>
            </a:r>
          </a:p>
          <a:p>
            <a:pPr marL="457200" indent="-457200">
              <a:buFont typeface="+mj-lt"/>
              <a:buAutoNum type="arabicPeriod" startAt="20"/>
            </a:pPr>
            <a:r>
              <a:rPr lang="en-US" sz="2400" b="1" dirty="0" smtClean="0"/>
              <a:t>SAVE</a:t>
            </a:r>
            <a:r>
              <a:rPr lang="en-US" sz="2400" dirty="0" smtClean="0"/>
              <a:t> the </a:t>
            </a:r>
            <a:r>
              <a:rPr lang="en-US" sz="2400" b="1" i="1" dirty="0" smtClean="0"/>
              <a:t>Cashier Training Final</a:t>
            </a:r>
            <a:r>
              <a:rPr lang="en-US" sz="2400" dirty="0" smtClean="0"/>
              <a:t> presentation.</a:t>
            </a:r>
            <a:endParaRPr lang="en-US" sz="2400" dirty="0" smtClean="0"/>
          </a:p>
          <a:p>
            <a:pPr marL="457200" indent="-457200">
              <a:buFont typeface="+mj-lt"/>
              <a:buAutoNum type="arabicPeriod" startAt="20"/>
            </a:pPr>
            <a:r>
              <a:rPr lang="en-US" sz="2400" b="1" dirty="0" smtClean="0"/>
              <a:t>CLOSE </a:t>
            </a:r>
            <a:r>
              <a:rPr lang="en-US" sz="2400" dirty="0" smtClean="0"/>
              <a:t>Word without saving the changes to </a:t>
            </a:r>
            <a:r>
              <a:rPr lang="en-US" sz="2400" b="1" i="1" dirty="0" smtClean="0"/>
              <a:t>Other </a:t>
            </a:r>
            <a:r>
              <a:rPr lang="en-US" sz="2400" b="1" i="1" dirty="0" err="1" smtClean="0"/>
              <a:t>Resources.docx</a:t>
            </a:r>
            <a:r>
              <a:rPr lang="en-US" sz="2400" i="1" dirty="0" smtClean="0"/>
              <a:t>.</a:t>
            </a:r>
            <a:endParaRPr lang="en-US" sz="2400" dirty="0" smtClean="0"/>
          </a:p>
          <a:p>
            <a:r>
              <a:rPr lang="en-US" sz="2400" b="1" dirty="0" smtClean="0"/>
              <a:t>LEAVE</a:t>
            </a:r>
            <a:r>
              <a:rPr lang="en-US" sz="2400" dirty="0" smtClean="0"/>
              <a:t> </a:t>
            </a:r>
            <a:r>
              <a:rPr lang="en-US" sz="2400" dirty="0" smtClean="0"/>
              <a:t>the presentation open to use in the next exercise</a:t>
            </a:r>
            <a:r>
              <a:rPr lang="en-US" sz="2400" dirty="0" smtClean="0"/>
              <a:t>.</a:t>
            </a:r>
          </a:p>
          <a:p>
            <a:endParaRPr lang="en-US" sz="2400" dirty="0"/>
          </a:p>
        </p:txBody>
      </p:sp>
      <p:pic>
        <p:nvPicPr>
          <p:cNvPr id="4" name="Picture 3" descr="0231.png"/>
          <p:cNvPicPr>
            <a:picLocks noChangeAspect="1"/>
          </p:cNvPicPr>
          <p:nvPr/>
        </p:nvPicPr>
        <p:blipFill>
          <a:blip r:embed="rId3"/>
          <a:stretch>
            <a:fillRect/>
          </a:stretch>
        </p:blipFill>
        <p:spPr>
          <a:xfrm>
            <a:off x="3733800" y="1752600"/>
            <a:ext cx="4886528" cy="2367699"/>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048791346"/>
      </p:ext>
    </p:extLst>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Adding Notes to Your Slides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300" dirty="0" smtClean="0"/>
              <a:t>A </a:t>
            </a:r>
            <a:r>
              <a:rPr lang="en-US" sz="2300" b="1" i="1" dirty="0" smtClean="0"/>
              <a:t>note</a:t>
            </a:r>
            <a:r>
              <a:rPr lang="en-US" sz="2300" dirty="0" smtClean="0"/>
              <a:t> is a piece of additional information you associate with a </a:t>
            </a:r>
            <a:r>
              <a:rPr lang="en-US" sz="2300" dirty="0" smtClean="0"/>
              <a:t>slide. Notes </a:t>
            </a:r>
            <a:r>
              <a:rPr lang="en-US" sz="2300" dirty="0" smtClean="0"/>
              <a:t>might not fit on a slide, but might contain information which the presenter wants to tell the audience as they view the slide.</a:t>
            </a:r>
            <a:r>
              <a:rPr lang="en-US" sz="2300" dirty="0" smtClean="0"/>
              <a:t> </a:t>
            </a:r>
          </a:p>
          <a:p>
            <a:r>
              <a:rPr lang="en-US" sz="2300" dirty="0" smtClean="0"/>
              <a:t>Suppose</a:t>
            </a:r>
            <a:r>
              <a:rPr lang="en-US" sz="2300" dirty="0" smtClean="0"/>
              <a:t>,</a:t>
            </a:r>
            <a:r>
              <a:rPr lang="en-US" sz="2300" dirty="0" smtClean="0"/>
              <a:t> you </a:t>
            </a:r>
            <a:r>
              <a:rPr lang="en-US" sz="2300" dirty="0" smtClean="0"/>
              <a:t>are using a chart to show financial data to the audience but do not have room on the slide for a lot of details. You can add those details as notes, and they will remind you to share the details with your audience during your presentation.</a:t>
            </a:r>
            <a:r>
              <a:rPr lang="en-US" sz="2300" dirty="0" smtClean="0"/>
              <a:t> </a:t>
            </a:r>
          </a:p>
          <a:p>
            <a:r>
              <a:rPr lang="en-US" sz="2300" dirty="0" smtClean="0"/>
              <a:t>Notes </a:t>
            </a:r>
            <a:r>
              <a:rPr lang="en-US" sz="2300" dirty="0" smtClean="0"/>
              <a:t>do not appear on the screen when you show your presentation to an audience, but you can view notes in a couple of ways.</a:t>
            </a:r>
            <a:r>
              <a:rPr lang="en-US" sz="2300" dirty="0" smtClean="0"/>
              <a:t> </a:t>
            </a:r>
          </a:p>
          <a:p>
            <a:r>
              <a:rPr lang="en-US" sz="2300" dirty="0" smtClean="0"/>
              <a:t>The </a:t>
            </a:r>
            <a:r>
              <a:rPr lang="en-US" sz="2300" dirty="0" smtClean="0"/>
              <a:t>following exercises show</a:t>
            </a:r>
            <a:r>
              <a:rPr lang="en-US" sz="2300" dirty="0" smtClean="0"/>
              <a:t> how </a:t>
            </a:r>
            <a:r>
              <a:rPr lang="en-US" sz="2300" dirty="0" smtClean="0"/>
              <a:t>to add notes to your slides</a:t>
            </a:r>
            <a:r>
              <a:rPr lang="en-US" sz="2300" dirty="0" smtClean="0"/>
              <a:t>.</a:t>
            </a:r>
            <a:endParaRPr lang="en-US" sz="2300"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872710717"/>
      </p:ext>
    </p:extLst>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Adding Notes in the Notes Pane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When </a:t>
            </a:r>
            <a:r>
              <a:rPr lang="en-US" sz="2400" dirty="0" smtClean="0"/>
              <a:t>you have just a few lines of notes to type, you may find it easier to work in the Notes pane in Normal view than to switch to Notes Page view.</a:t>
            </a:r>
            <a:r>
              <a:rPr lang="en-US" sz="2400" dirty="0" smtClean="0"/>
              <a:t> </a:t>
            </a:r>
          </a:p>
          <a:p>
            <a:r>
              <a:rPr lang="en-US" sz="2400" dirty="0" smtClean="0"/>
              <a:t>Just </a:t>
            </a:r>
            <a:r>
              <a:rPr lang="en-US" sz="2400" dirty="0" smtClean="0"/>
              <a:t>click in the Notes pane and start typing.</a:t>
            </a:r>
            <a:r>
              <a:rPr lang="en-US" sz="2400" dirty="0" smtClean="0"/>
              <a:t> </a:t>
            </a:r>
          </a:p>
          <a:p>
            <a:r>
              <a:rPr lang="en-US" sz="2400" dirty="0" smtClean="0"/>
              <a:t>Notes </a:t>
            </a:r>
            <a:r>
              <a:rPr lang="en-US" sz="2400" dirty="0" smtClean="0"/>
              <a:t>you enter here will not be displayed to the audience during the slide show; they are for your own reference only.</a:t>
            </a:r>
          </a:p>
          <a:p>
            <a:endParaRPr lang="en-US" sz="2400"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872710717"/>
      </p:ext>
    </p:extLst>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Create a Blank Presentation </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200" dirty="0" smtClean="0"/>
              <a:t>In the Available Templates and Themes pane, click the </a:t>
            </a:r>
            <a:r>
              <a:rPr lang="en-US" sz="2200" b="1" dirty="0" smtClean="0"/>
              <a:t>Blank Presentation </a:t>
            </a:r>
            <a:r>
              <a:rPr lang="en-US" sz="2200" dirty="0" smtClean="0"/>
              <a:t>icon, then click the </a:t>
            </a:r>
            <a:r>
              <a:rPr lang="en-US" sz="2200" b="1" dirty="0" smtClean="0"/>
              <a:t>Create </a:t>
            </a:r>
            <a:r>
              <a:rPr lang="en-US" sz="2200" dirty="0" smtClean="0"/>
              <a:t>button in the lower-right</a:t>
            </a:r>
            <a:r>
              <a:rPr lang="en-US" sz="2200" dirty="0" smtClean="0"/>
              <a:t> corner </a:t>
            </a:r>
            <a:r>
              <a:rPr lang="en-US" sz="2200" dirty="0" smtClean="0"/>
              <a:t>of</a:t>
            </a:r>
            <a:r>
              <a:rPr lang="en-US" sz="2200" dirty="0" smtClean="0"/>
              <a:t> the New Presentation window</a:t>
            </a:r>
            <a:r>
              <a:rPr lang="en-US" sz="2200" dirty="0" smtClean="0"/>
              <a:t>. A</a:t>
            </a:r>
            <a:r>
              <a:rPr lang="en-US" sz="2200" dirty="0" smtClean="0"/>
              <a:t> new</a:t>
            </a:r>
            <a:r>
              <a:rPr lang="en-US" sz="2200" dirty="0" smtClean="0"/>
              <a:t>, blank</a:t>
            </a:r>
            <a:r>
              <a:rPr lang="en-US" sz="2200" dirty="0" smtClean="0"/>
              <a:t> presentation </a:t>
            </a:r>
            <a:br>
              <a:rPr lang="en-US" sz="2200" dirty="0" smtClean="0"/>
            </a:br>
            <a:r>
              <a:rPr lang="en-US" sz="2200" dirty="0" smtClean="0"/>
              <a:t>appears </a:t>
            </a:r>
            <a:r>
              <a:rPr lang="en-US" sz="2200" dirty="0" smtClean="0"/>
              <a:t>in</a:t>
            </a:r>
            <a:r>
              <a:rPr lang="en-US" sz="2200" dirty="0" smtClean="0"/>
              <a:t> </a:t>
            </a:r>
            <a:br>
              <a:rPr lang="en-US" sz="2200" dirty="0" smtClean="0"/>
            </a:br>
            <a:r>
              <a:rPr lang="en-US" sz="2200" dirty="0" smtClean="0"/>
              <a:t>Normal </a:t>
            </a:r>
            <a:r>
              <a:rPr lang="en-US" sz="2200" dirty="0" smtClean="0"/>
              <a:t>view,</a:t>
            </a:r>
            <a:r>
              <a:rPr lang="en-US" sz="2200" dirty="0" smtClean="0"/>
              <a:t> </a:t>
            </a:r>
            <a:br>
              <a:rPr lang="en-US" sz="2200" dirty="0" smtClean="0"/>
            </a:br>
            <a:r>
              <a:rPr lang="en-US" sz="2200" dirty="0" smtClean="0"/>
              <a:t>as </a:t>
            </a:r>
            <a:r>
              <a:rPr lang="en-US" sz="2200" dirty="0" smtClean="0"/>
              <a:t>shown in</a:t>
            </a:r>
            <a:r>
              <a:rPr lang="en-US" sz="2200" dirty="0" smtClean="0"/>
              <a:t> the </a:t>
            </a:r>
            <a:br>
              <a:rPr lang="en-US" sz="2200" dirty="0" smtClean="0"/>
            </a:br>
            <a:r>
              <a:rPr lang="en-US" sz="2200" dirty="0" smtClean="0"/>
              <a:t>figure.</a:t>
            </a:r>
          </a:p>
          <a:p>
            <a:r>
              <a:rPr lang="en-US" sz="2200" b="1" dirty="0" smtClean="0"/>
              <a:t>LEAVE</a:t>
            </a:r>
            <a:r>
              <a:rPr lang="en-US" sz="2200" dirty="0" smtClean="0"/>
              <a:t> </a:t>
            </a:r>
            <a:br>
              <a:rPr lang="en-US" sz="2200" dirty="0" smtClean="0"/>
            </a:br>
            <a:r>
              <a:rPr lang="en-US" sz="2200" dirty="0" smtClean="0"/>
              <a:t>the blank </a:t>
            </a:r>
            <a:br>
              <a:rPr lang="en-US" sz="2200" dirty="0" smtClean="0"/>
            </a:br>
            <a:r>
              <a:rPr lang="en-US" sz="2200" dirty="0" smtClean="0"/>
              <a:t>presentation </a:t>
            </a:r>
            <a:br>
              <a:rPr lang="en-US" sz="2200" dirty="0" smtClean="0"/>
            </a:br>
            <a:r>
              <a:rPr lang="en-US" sz="2200" dirty="0" smtClean="0"/>
              <a:t>open </a:t>
            </a:r>
            <a:r>
              <a:rPr lang="en-US" sz="2200" dirty="0" smtClean="0"/>
              <a:t>to use</a:t>
            </a:r>
            <a:r>
              <a:rPr lang="en-US" sz="2200" dirty="0" smtClean="0"/>
              <a:t> </a:t>
            </a:r>
            <a:br>
              <a:rPr lang="en-US" sz="2200" dirty="0" smtClean="0"/>
            </a:br>
            <a:r>
              <a:rPr lang="en-US" sz="2200" dirty="0" smtClean="0"/>
              <a:t>in the </a:t>
            </a:r>
            <a:r>
              <a:rPr lang="en-US" sz="2200" dirty="0" smtClean="0"/>
              <a:t>next</a:t>
            </a:r>
            <a:r>
              <a:rPr lang="en-US" sz="2200" dirty="0" smtClean="0"/>
              <a:t> </a:t>
            </a:r>
            <a:br>
              <a:rPr lang="en-US" sz="2200" dirty="0" smtClean="0"/>
            </a:br>
            <a:r>
              <a:rPr lang="en-US" sz="2200" dirty="0" smtClean="0"/>
              <a:t>exercise.</a:t>
            </a:r>
            <a:endParaRPr lang="en-US" sz="2200" dirty="0" smtClean="0"/>
          </a:p>
        </p:txBody>
      </p:sp>
      <p:pic>
        <p:nvPicPr>
          <p:cNvPr id="4" name="Picture 3" descr="0202.png"/>
          <p:cNvPicPr>
            <a:picLocks noChangeAspect="1"/>
          </p:cNvPicPr>
          <p:nvPr/>
        </p:nvPicPr>
        <p:blipFill>
          <a:blip r:embed="rId3"/>
          <a:stretch>
            <a:fillRect/>
          </a:stretch>
        </p:blipFill>
        <p:spPr>
          <a:xfrm>
            <a:off x="2971800" y="2667000"/>
            <a:ext cx="5715000" cy="3726533"/>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18499779"/>
      </p:ext>
    </p:extLst>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a:t>
            </a:r>
            <a:r>
              <a:rPr lang="en-US" dirty="0" smtClean="0">
                <a:ea typeface="+mj-ea"/>
                <a:cs typeface="+mj-cs"/>
              </a:rPr>
              <a:t>: </a:t>
            </a:r>
            <a:r>
              <a:rPr lang="en-US" b="1" dirty="0" smtClean="0"/>
              <a:t>Add Notes in the Notes Pane</a:t>
            </a:r>
            <a:r>
              <a:rPr lang="en-US" b="1" dirty="0" smtClean="0"/>
              <a:t> </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smtClean="0"/>
              <a:t>the </a:t>
            </a:r>
            <a:r>
              <a:rPr lang="en-US" sz="2400" b="1" i="1" dirty="0" smtClean="0"/>
              <a:t>Cashier Training Final</a:t>
            </a:r>
            <a:r>
              <a:rPr lang="en-US" sz="2400" i="1" dirty="0" smtClean="0"/>
              <a:t> </a:t>
            </a:r>
            <a:r>
              <a:rPr lang="en-US" sz="2400" dirty="0" smtClean="0"/>
              <a:t>presentation that is still open from the previous exercise.</a:t>
            </a:r>
            <a:endParaRPr lang="en-US" sz="2400" dirty="0" smtClean="0"/>
          </a:p>
          <a:p>
            <a:pPr marL="457200" indent="-457200">
              <a:buFont typeface="+mj-lt"/>
              <a:buAutoNum type="arabicPeriod"/>
            </a:pPr>
            <a:r>
              <a:rPr lang="en-US" sz="2400" dirty="0" smtClean="0"/>
              <a:t>Display </a:t>
            </a:r>
            <a:r>
              <a:rPr lang="en-US" sz="2400" dirty="0" smtClean="0"/>
              <a:t>slide 2 in Normal view.</a:t>
            </a:r>
            <a:endParaRPr lang="en-US" sz="2400" dirty="0" smtClean="0"/>
          </a:p>
          <a:p>
            <a:pPr marL="457200" indent="-457200">
              <a:buFont typeface="+mj-lt"/>
              <a:buAutoNum type="arabicPeriod"/>
            </a:pPr>
            <a:r>
              <a:rPr lang="en-US" sz="2400" dirty="0" smtClean="0"/>
              <a:t>Click </a:t>
            </a:r>
            <a:r>
              <a:rPr lang="en-US" sz="2400" dirty="0" smtClean="0"/>
              <a:t>in the Notes pane (below the Slide pane) to place the insertion point there</a:t>
            </a:r>
            <a:r>
              <a:rPr lang="en-US" sz="2400" dirty="0" smtClean="0"/>
              <a:t>.</a:t>
            </a:r>
          </a:p>
          <a:p>
            <a:endParaRPr lang="en-US" sz="2400"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872710717"/>
      </p:ext>
    </p:extLst>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Add Notes in the Notes Pane </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3"/>
            </a:pPr>
            <a:r>
              <a:rPr lang="en-US" sz="2400" dirty="0" smtClean="0"/>
              <a:t>In the Notes pane, type </a:t>
            </a:r>
            <a:r>
              <a:rPr lang="en-US" sz="2400" b="1" dirty="0" smtClean="0"/>
              <a:t>Emphasize the importance of building customer good-will as a cashier</a:t>
            </a:r>
            <a:r>
              <a:rPr lang="en-US" sz="2400" dirty="0" smtClean="0"/>
              <a:t>. Your screen should look</a:t>
            </a:r>
            <a:r>
              <a:rPr lang="en-US" sz="2400" dirty="0" smtClean="0"/>
              <a:t> </a:t>
            </a:r>
            <a:br>
              <a:rPr lang="en-US" sz="2400" dirty="0" smtClean="0"/>
            </a:br>
            <a:r>
              <a:rPr lang="en-US" sz="2400" dirty="0" smtClean="0"/>
              <a:t>like </a:t>
            </a:r>
            <a:r>
              <a:rPr lang="en-US" sz="2400" dirty="0" smtClean="0"/>
              <a:t>the</a:t>
            </a:r>
            <a:r>
              <a:rPr lang="en-US" sz="2400" dirty="0" smtClean="0"/>
              <a:t> figure.</a:t>
            </a:r>
          </a:p>
          <a:p>
            <a:pPr marL="457200" indent="-457200">
              <a:buFont typeface="+mj-lt"/>
              <a:buAutoNum type="arabicPeriod" startAt="3"/>
            </a:pPr>
            <a:r>
              <a:rPr lang="en-US" sz="2400" b="1" dirty="0" smtClean="0"/>
              <a:t>SAVE</a:t>
            </a:r>
            <a:r>
              <a:rPr lang="en-US" sz="2400" dirty="0" smtClean="0"/>
              <a:t> the</a:t>
            </a:r>
            <a:r>
              <a:rPr lang="en-US" sz="2400" dirty="0" smtClean="0"/>
              <a:t> </a:t>
            </a:r>
            <a:br>
              <a:rPr lang="en-US" sz="2400" dirty="0" smtClean="0"/>
            </a:br>
            <a:r>
              <a:rPr lang="en-US" sz="2400" dirty="0" smtClean="0"/>
              <a:t>presentation</a:t>
            </a:r>
            <a:r>
              <a:rPr lang="en-US" sz="2400" dirty="0" smtClean="0"/>
              <a:t>.</a:t>
            </a:r>
            <a:endParaRPr lang="en-US" sz="2400" dirty="0" smtClean="0"/>
          </a:p>
          <a:p>
            <a:r>
              <a:rPr lang="en-US" sz="2400" b="1" dirty="0" smtClean="0"/>
              <a:t>LEAVE</a:t>
            </a:r>
            <a:r>
              <a:rPr lang="en-US" sz="2400" dirty="0" smtClean="0"/>
              <a:t> </a:t>
            </a:r>
            <a:r>
              <a:rPr lang="en-US" sz="2400" dirty="0" smtClean="0"/>
              <a:t>the</a:t>
            </a:r>
            <a:r>
              <a:rPr lang="en-US" sz="2400" dirty="0" smtClean="0"/>
              <a:t> </a:t>
            </a:r>
            <a:br>
              <a:rPr lang="en-US" sz="2400" dirty="0" smtClean="0"/>
            </a:br>
            <a:r>
              <a:rPr lang="en-US" sz="2400" dirty="0" smtClean="0"/>
              <a:t>presentation </a:t>
            </a:r>
            <a:br>
              <a:rPr lang="en-US" sz="2400" dirty="0" smtClean="0"/>
            </a:br>
            <a:r>
              <a:rPr lang="en-US" sz="2400" dirty="0" smtClean="0"/>
              <a:t>open </a:t>
            </a:r>
            <a:r>
              <a:rPr lang="en-US" sz="2400" dirty="0" smtClean="0"/>
              <a:t>to use</a:t>
            </a:r>
            <a:r>
              <a:rPr lang="en-US" sz="2400" dirty="0" smtClean="0"/>
              <a:t> </a:t>
            </a:r>
            <a:br>
              <a:rPr lang="en-US" sz="2400" dirty="0" smtClean="0"/>
            </a:br>
            <a:r>
              <a:rPr lang="en-US" sz="2400" dirty="0" smtClean="0"/>
              <a:t>in the </a:t>
            </a:r>
            <a:r>
              <a:rPr lang="en-US" sz="2400" dirty="0" smtClean="0"/>
              <a:t>next</a:t>
            </a:r>
            <a:r>
              <a:rPr lang="en-US" sz="2400" dirty="0" smtClean="0"/>
              <a:t> </a:t>
            </a:r>
            <a:br>
              <a:rPr lang="en-US" sz="2400" dirty="0" smtClean="0"/>
            </a:br>
            <a:r>
              <a:rPr lang="en-US" sz="2400" dirty="0" smtClean="0"/>
              <a:t>exercise.</a:t>
            </a:r>
            <a:endParaRPr lang="en-US" sz="2400" dirty="0" smtClean="0"/>
          </a:p>
        </p:txBody>
      </p:sp>
      <p:pic>
        <p:nvPicPr>
          <p:cNvPr id="4" name="Picture 3" descr="0232.png"/>
          <p:cNvPicPr>
            <a:picLocks noChangeAspect="1"/>
          </p:cNvPicPr>
          <p:nvPr/>
        </p:nvPicPr>
        <p:blipFill>
          <a:blip r:embed="rId3"/>
          <a:stretch>
            <a:fillRect/>
          </a:stretch>
        </p:blipFill>
        <p:spPr>
          <a:xfrm>
            <a:off x="2971800" y="2438400"/>
            <a:ext cx="5638800" cy="3966151"/>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88618842"/>
      </p:ext>
    </p:extLst>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Adding Notes in Notes Pages View</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Notes </a:t>
            </a:r>
            <a:r>
              <a:rPr lang="en-US" sz="2400" dirty="0" smtClean="0"/>
              <a:t>Page view is a special view that displays each slide along with its associated notes.</a:t>
            </a:r>
            <a:r>
              <a:rPr lang="en-US" sz="2400" dirty="0" smtClean="0"/>
              <a:t> </a:t>
            </a:r>
          </a:p>
          <a:p>
            <a:r>
              <a:rPr lang="en-US" sz="2400" dirty="0" smtClean="0"/>
              <a:t>Each </a:t>
            </a:r>
            <a:r>
              <a:rPr lang="en-US" sz="2400" dirty="0" smtClean="0"/>
              <a:t>slide and its notes appear on a white background; the content is sized as it would be when printed on a standard sheet of paper.</a:t>
            </a:r>
            <a:r>
              <a:rPr lang="en-US" sz="2400" dirty="0" smtClean="0"/>
              <a:t> </a:t>
            </a:r>
          </a:p>
          <a:p>
            <a:r>
              <a:rPr lang="en-US" sz="2400" dirty="0" smtClean="0"/>
              <a:t>You </a:t>
            </a:r>
            <a:r>
              <a:rPr lang="en-US" sz="2400" dirty="0" smtClean="0"/>
              <a:t>can view and edit notes directly in the note placeholder, which is located below the slide.</a:t>
            </a:r>
            <a:r>
              <a:rPr lang="en-US" sz="2400" dirty="0" smtClean="0"/>
              <a:t> </a:t>
            </a:r>
          </a:p>
          <a:p>
            <a:r>
              <a:rPr lang="en-US" sz="2400" dirty="0" smtClean="0"/>
              <a:t>In the next exercise</a:t>
            </a:r>
            <a:r>
              <a:rPr lang="en-US" sz="2400" dirty="0" smtClean="0"/>
              <a:t>, you learn how to add notes in Notes Pages View.</a:t>
            </a:r>
          </a:p>
          <a:p>
            <a:endParaRPr lang="en-US" sz="2400"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055835140"/>
      </p:ext>
    </p:extLst>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a:t>
            </a:r>
            <a:r>
              <a:rPr lang="en-US" dirty="0" smtClean="0">
                <a:ea typeface="+mj-ea"/>
                <a:cs typeface="+mj-cs"/>
              </a:rPr>
              <a:t>: </a:t>
            </a:r>
            <a:r>
              <a:rPr lang="en-US" b="1" dirty="0" smtClean="0"/>
              <a:t>Add Notes in Notes Page View</a:t>
            </a:r>
            <a:r>
              <a:rPr lang="en-US" b="1" dirty="0" smtClean="0"/>
              <a:t> </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smtClean="0"/>
              <a:t>the </a:t>
            </a:r>
            <a:r>
              <a:rPr lang="en-US" sz="2400" b="1" i="1" dirty="0" smtClean="0"/>
              <a:t>Cashier Training Final</a:t>
            </a:r>
            <a:r>
              <a:rPr lang="en-US" sz="2400" i="1" dirty="0" smtClean="0"/>
              <a:t> </a:t>
            </a:r>
            <a:r>
              <a:rPr lang="en-US" sz="2400" dirty="0" smtClean="0"/>
              <a:t>presentation that is still open from the previous exercise.</a:t>
            </a:r>
            <a:endParaRPr lang="en-US" sz="2400" dirty="0" smtClean="0"/>
          </a:p>
          <a:p>
            <a:pPr marL="457200" indent="-457200">
              <a:buFont typeface="+mj-lt"/>
              <a:buAutoNum type="arabicPeriod"/>
            </a:pPr>
            <a:r>
              <a:rPr lang="en-US" sz="2400" dirty="0" smtClean="0"/>
              <a:t>Display </a:t>
            </a:r>
            <a:r>
              <a:rPr lang="en-US" sz="2400" dirty="0" smtClean="0"/>
              <a:t>slide 2 if it is not already displayed.</a:t>
            </a:r>
            <a:endParaRPr lang="en-US" sz="2400" dirty="0" smtClean="0"/>
          </a:p>
          <a:p>
            <a:pPr marL="457200" indent="-457200">
              <a:buFont typeface="+mj-lt"/>
              <a:buAutoNum type="arabicPeriod"/>
            </a:pPr>
            <a:r>
              <a:rPr lang="en-US" sz="2400" dirty="0" smtClean="0"/>
              <a:t>On </a:t>
            </a:r>
            <a:r>
              <a:rPr lang="en-US" sz="2400" dirty="0" smtClean="0"/>
              <a:t>the View tab, click the </a:t>
            </a:r>
            <a:r>
              <a:rPr lang="en-US" sz="2400" b="1" dirty="0" smtClean="0"/>
              <a:t>Notes Pages</a:t>
            </a:r>
            <a:r>
              <a:rPr lang="en-US" sz="2400" dirty="0" smtClean="0"/>
              <a:t> button to switch to Notes Page view. </a:t>
            </a:r>
            <a:endParaRPr lang="en-US" sz="2400" dirty="0" smtClean="0"/>
          </a:p>
          <a:p>
            <a:pPr marL="457200" indent="-457200">
              <a:buFont typeface="+mj-lt"/>
              <a:buAutoNum type="arabicPeriod"/>
            </a:pPr>
            <a:r>
              <a:rPr lang="en-US" sz="2400" dirty="0" smtClean="0"/>
              <a:t>On </a:t>
            </a:r>
            <a:r>
              <a:rPr lang="en-US" sz="2400" dirty="0" smtClean="0"/>
              <a:t>the vertical scroll bar, click below the scroll box once to move to slide 3.</a:t>
            </a:r>
          </a:p>
          <a:p>
            <a:endParaRPr lang="en-US" sz="2400"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055835140"/>
      </p:ext>
    </p:extLst>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Add Notes in Notes Page View </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dirty="0" smtClean="0"/>
              <a:t>Click in the </a:t>
            </a:r>
            <a:r>
              <a:rPr lang="en-US" sz="2400" b="1" dirty="0" smtClean="0"/>
              <a:t>Click To Add Text box</a:t>
            </a:r>
            <a:r>
              <a:rPr lang="en-US" sz="2400" dirty="0" smtClean="0"/>
              <a:t> below the slide, and type </a:t>
            </a:r>
            <a:r>
              <a:rPr lang="en-US" sz="2400" b="1" dirty="0" smtClean="0"/>
              <a:t>Welcome employees to the training session and introduce yourself. Briefly</a:t>
            </a:r>
            <a:r>
              <a:rPr lang="en-US" sz="2400" b="1" dirty="0" smtClean="0"/>
              <a:t> </a:t>
            </a:r>
            <a:br>
              <a:rPr lang="en-US" sz="2400" b="1" dirty="0" smtClean="0"/>
            </a:br>
            <a:r>
              <a:rPr lang="en-US" sz="2400" b="1" dirty="0" smtClean="0"/>
              <a:t>go </a:t>
            </a:r>
            <a:r>
              <a:rPr lang="en-US" sz="2400" b="1" dirty="0" smtClean="0"/>
              <a:t>through the</a:t>
            </a:r>
            <a:r>
              <a:rPr lang="en-US" sz="2400" b="1" dirty="0" smtClean="0"/>
              <a:t> </a:t>
            </a:r>
            <a:br>
              <a:rPr lang="en-US" sz="2400" b="1" dirty="0" smtClean="0"/>
            </a:br>
            <a:r>
              <a:rPr lang="en-US" sz="2400" b="1" dirty="0" smtClean="0"/>
              <a:t>agenda points </a:t>
            </a:r>
            <a:br>
              <a:rPr lang="en-US" sz="2400" b="1" dirty="0" smtClean="0"/>
            </a:br>
            <a:r>
              <a:rPr lang="en-US" sz="2400" dirty="0" smtClean="0"/>
              <a:t>(see the figure).</a:t>
            </a:r>
          </a:p>
          <a:p>
            <a:pPr marL="457200" indent="-457200">
              <a:buFont typeface="+mj-lt"/>
              <a:buAutoNum type="arabicPeriod" startAt="4"/>
            </a:pPr>
            <a:r>
              <a:rPr lang="en-US" sz="2400" b="1" dirty="0" smtClean="0"/>
              <a:t>SAVE</a:t>
            </a:r>
            <a:r>
              <a:rPr lang="en-US" sz="2400" dirty="0" smtClean="0"/>
              <a:t> the</a:t>
            </a:r>
            <a:r>
              <a:rPr lang="en-US" sz="2400" dirty="0" smtClean="0"/>
              <a:t> </a:t>
            </a:r>
            <a:br>
              <a:rPr lang="en-US" sz="2400" dirty="0" smtClean="0"/>
            </a:br>
            <a:r>
              <a:rPr lang="en-US" sz="2400" dirty="0" smtClean="0"/>
              <a:t>presentation</a:t>
            </a:r>
            <a:r>
              <a:rPr lang="en-US" sz="2400" dirty="0" smtClean="0"/>
              <a:t>.</a:t>
            </a:r>
            <a:endParaRPr lang="en-US" sz="2400" dirty="0" smtClean="0"/>
          </a:p>
          <a:p>
            <a:r>
              <a:rPr lang="en-US" sz="2400" b="1" dirty="0" smtClean="0"/>
              <a:t>LEAVE</a:t>
            </a:r>
            <a:r>
              <a:rPr lang="en-US" sz="2400" dirty="0" smtClean="0"/>
              <a:t> </a:t>
            </a:r>
            <a:r>
              <a:rPr lang="en-US" sz="2400" dirty="0" smtClean="0"/>
              <a:t>the</a:t>
            </a:r>
            <a:r>
              <a:rPr lang="en-US" sz="2400" dirty="0" smtClean="0"/>
              <a:t> </a:t>
            </a:r>
            <a:br>
              <a:rPr lang="en-US" sz="2400" dirty="0" smtClean="0"/>
            </a:br>
            <a:r>
              <a:rPr lang="en-US" sz="2400" dirty="0" smtClean="0"/>
              <a:t>presentation </a:t>
            </a:r>
            <a:br>
              <a:rPr lang="en-US" sz="2400" dirty="0" smtClean="0"/>
            </a:br>
            <a:r>
              <a:rPr lang="en-US" sz="2400" dirty="0" smtClean="0"/>
              <a:t>open </a:t>
            </a:r>
            <a:r>
              <a:rPr lang="en-US" sz="2400" dirty="0" smtClean="0"/>
              <a:t>to use in</a:t>
            </a:r>
            <a:r>
              <a:rPr lang="en-US" sz="2400" dirty="0" smtClean="0"/>
              <a:t> </a:t>
            </a:r>
            <a:br>
              <a:rPr lang="en-US" sz="2400" dirty="0" smtClean="0"/>
            </a:br>
            <a:r>
              <a:rPr lang="en-US" sz="2400" dirty="0" smtClean="0"/>
              <a:t>the </a:t>
            </a:r>
            <a:r>
              <a:rPr lang="en-US" sz="2400" dirty="0" smtClean="0"/>
              <a:t>next exercise</a:t>
            </a:r>
            <a:r>
              <a:rPr lang="en-US" sz="2400" dirty="0" smtClean="0"/>
              <a:t>.</a:t>
            </a:r>
            <a:endParaRPr lang="en-US" sz="2400" dirty="0" smtClean="0"/>
          </a:p>
        </p:txBody>
      </p:sp>
      <p:pic>
        <p:nvPicPr>
          <p:cNvPr id="4" name="Picture 3" descr="0233.png"/>
          <p:cNvPicPr>
            <a:picLocks noChangeAspect="1"/>
          </p:cNvPicPr>
          <p:nvPr/>
        </p:nvPicPr>
        <p:blipFill>
          <a:blip r:embed="rId3"/>
          <a:stretch>
            <a:fillRect/>
          </a:stretch>
        </p:blipFill>
        <p:spPr>
          <a:xfrm>
            <a:off x="3200400" y="2518445"/>
            <a:ext cx="5486400" cy="3882355"/>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055835140"/>
      </p:ext>
    </p:extLst>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Printing a Presentation</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PowerPoint gives you many options for printing your slides.</a:t>
            </a:r>
            <a:r>
              <a:rPr lang="en-US" sz="2400" dirty="0" smtClean="0"/>
              <a:t> </a:t>
            </a:r>
          </a:p>
          <a:p>
            <a:r>
              <a:rPr lang="en-US" sz="2400" dirty="0" smtClean="0"/>
              <a:t>In </a:t>
            </a:r>
            <a:r>
              <a:rPr lang="en-US" sz="2400" dirty="0" smtClean="0"/>
              <a:t>the following exercises, you learn how to preview a presentation before printing it, how to choose a printer, how to set print options, and how to print a presentation in both color and grayscale mode.</a:t>
            </a:r>
            <a:r>
              <a:rPr lang="en-US" sz="2400" dirty="0" smtClean="0"/>
              <a:t> </a:t>
            </a:r>
            <a:endParaRPr lang="en-US" sz="2400"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055835140"/>
      </p:ext>
    </p:extLst>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Using Print Preview and</a:t>
            </a:r>
            <a:r>
              <a:rPr lang="en-US" b="1" dirty="0" smtClean="0"/>
              <a:t> </a:t>
            </a:r>
            <a:br>
              <a:rPr lang="en-US" b="1" dirty="0" smtClean="0"/>
            </a:br>
            <a:r>
              <a:rPr lang="en-US" b="1" dirty="0" smtClean="0"/>
              <a:t>Changing </a:t>
            </a:r>
            <a:r>
              <a:rPr lang="en-US" b="1" dirty="0" smtClean="0"/>
              <a:t>the Print Layout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PowerPoint’s </a:t>
            </a:r>
            <a:r>
              <a:rPr lang="en-US" sz="2400" dirty="0" smtClean="0"/>
              <a:t>Print Preview feature shows you how your slides will look on paper before you print them.</a:t>
            </a:r>
            <a:r>
              <a:rPr lang="en-US" sz="2400" dirty="0" smtClean="0"/>
              <a:t> </a:t>
            </a:r>
          </a:p>
          <a:p>
            <a:r>
              <a:rPr lang="en-US" sz="2400" dirty="0" smtClean="0"/>
              <a:t>When </a:t>
            </a:r>
            <a:r>
              <a:rPr lang="en-US" sz="2400" dirty="0" smtClean="0"/>
              <a:t>you change to a different print layout, Print Preview reflects the change, so you can try out different potential layouts for your presentation printouts before committing one to paper</a:t>
            </a:r>
            <a:r>
              <a:rPr lang="en-US" sz="2400" dirty="0" smtClean="0"/>
              <a:t>.</a:t>
            </a:r>
          </a:p>
          <a:p>
            <a:r>
              <a:rPr lang="en-US" sz="2400" dirty="0" smtClean="0"/>
              <a:t>The next exercise </a:t>
            </a:r>
            <a:r>
              <a:rPr lang="en-US" sz="2400" dirty="0" smtClean="0"/>
              <a:t>shows you how to use Print Preview.</a:t>
            </a:r>
          </a:p>
          <a:p>
            <a:endParaRPr lang="en-US" sz="2400"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055835140"/>
      </p:ext>
    </p:extLst>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Using Print Preview and</a:t>
            </a:r>
            <a:r>
              <a:rPr lang="en-US" b="1" dirty="0" smtClean="0"/>
              <a:t> </a:t>
            </a:r>
            <a:br>
              <a:rPr lang="en-US" b="1" dirty="0" smtClean="0"/>
            </a:br>
            <a:r>
              <a:rPr lang="en-US" b="1" dirty="0" smtClean="0"/>
              <a:t>Changing </a:t>
            </a:r>
            <a:r>
              <a:rPr lang="en-US" b="1" dirty="0" smtClean="0"/>
              <a:t>the Print Layout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You </a:t>
            </a:r>
            <a:r>
              <a:rPr lang="en-US" sz="2400" dirty="0" smtClean="0"/>
              <a:t>can preview and print a presentation in several different formats:</a:t>
            </a:r>
          </a:p>
          <a:p>
            <a:pPr lvl="1"/>
            <a:r>
              <a:rPr lang="en-US" sz="2200" b="1" dirty="0" smtClean="0"/>
              <a:t>Full Page Slides: </a:t>
            </a:r>
            <a:r>
              <a:rPr lang="en-US" sz="2200" dirty="0" smtClean="0"/>
              <a:t>One slide prints per page as large as possible.</a:t>
            </a:r>
          </a:p>
          <a:p>
            <a:pPr lvl="1"/>
            <a:r>
              <a:rPr lang="en-US" sz="2200" b="1" dirty="0" smtClean="0"/>
              <a:t>Notes Pages: </a:t>
            </a:r>
            <a:r>
              <a:rPr lang="en-US" sz="2200" dirty="0" smtClean="0"/>
              <a:t>One slide prints per page with any notes</a:t>
            </a:r>
            <a:r>
              <a:rPr lang="en-US" sz="2200" dirty="0" smtClean="0"/>
              <a:t> </a:t>
            </a:r>
            <a:br>
              <a:rPr lang="en-US" sz="2200" dirty="0" smtClean="0"/>
            </a:br>
            <a:r>
              <a:rPr lang="en-US" sz="2200" dirty="0" smtClean="0"/>
              <a:t>below </a:t>
            </a:r>
            <a:r>
              <a:rPr lang="en-US" sz="2200" dirty="0" smtClean="0"/>
              <a:t>it.</a:t>
            </a:r>
          </a:p>
          <a:p>
            <a:pPr lvl="1"/>
            <a:r>
              <a:rPr lang="en-US" sz="2200" b="1" dirty="0" smtClean="0"/>
              <a:t>Outline: </a:t>
            </a:r>
            <a:r>
              <a:rPr lang="en-US" sz="2200" dirty="0" smtClean="0"/>
              <a:t>The text of the presentation prints in outline form; graphics do not print.</a:t>
            </a:r>
          </a:p>
          <a:p>
            <a:pPr lvl="1"/>
            <a:r>
              <a:rPr lang="en-US" sz="2200" b="1" i="1" dirty="0" smtClean="0"/>
              <a:t>Handouts</a:t>
            </a:r>
            <a:r>
              <a:rPr lang="en-US" sz="2200" b="1" dirty="0" smtClean="0"/>
              <a:t>:</a:t>
            </a:r>
            <a:r>
              <a:rPr lang="en-US" sz="2200" dirty="0" smtClean="0"/>
              <a:t> Multiple slides print per page, designed for distribution to an audience. The exact number depends on the setting you choose (between two and nine)</a:t>
            </a:r>
            <a:r>
              <a:rPr lang="en-US" sz="2200" dirty="0" smtClean="0"/>
              <a:t>. </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055835140"/>
      </p:ext>
    </p:extLst>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a:t>
            </a:r>
            <a:r>
              <a:rPr lang="en-US" dirty="0" smtClean="0">
                <a:ea typeface="+mj-ea"/>
                <a:cs typeface="+mj-cs"/>
              </a:rPr>
              <a:t>: </a:t>
            </a:r>
            <a:r>
              <a:rPr lang="en-US" b="1" dirty="0" smtClean="0"/>
              <a:t>Use Print Preview</a:t>
            </a:r>
            <a:r>
              <a:rPr lang="en-US" b="1" dirty="0" smtClean="0"/>
              <a:t> </a:t>
            </a:r>
            <a:br>
              <a:rPr lang="en-US" b="1" dirty="0" smtClean="0"/>
            </a:br>
            <a:r>
              <a:rPr lang="en-US" b="1" dirty="0" smtClean="0"/>
              <a:t>and </a:t>
            </a:r>
            <a:r>
              <a:rPr lang="en-US" b="1" dirty="0" smtClean="0"/>
              <a:t>Change the Print </a:t>
            </a:r>
            <a:r>
              <a:rPr lang="en-US" b="1" dirty="0" smtClean="0"/>
              <a:t>Layout</a:t>
            </a:r>
            <a:endParaRPr lang="en-US" dirty="0" smtClean="0">
              <a:ea typeface="+mj-ea"/>
              <a:cs typeface="+mj-cs"/>
            </a:endParaRPr>
          </a:p>
        </p:txBody>
      </p:sp>
      <p:sp>
        <p:nvSpPr>
          <p:cNvPr id="21506" name="Rectangle 3"/>
          <p:cNvSpPr>
            <a:spLocks noGrp="1" noChangeArrowheads="1"/>
          </p:cNvSpPr>
          <p:nvPr>
            <p:ph type="body" idx="1"/>
          </p:nvPr>
        </p:nvSpPr>
        <p:spPr>
          <a:xfrm>
            <a:off x="457200" y="1524000"/>
            <a:ext cx="8229600" cy="4876800"/>
          </a:xfrm>
        </p:spPr>
        <p:txBody>
          <a:bodyPr/>
          <a:lstStyle/>
          <a:p>
            <a:r>
              <a:rPr lang="en-US" sz="2400" b="1" dirty="0" smtClean="0"/>
              <a:t>USE</a:t>
            </a:r>
            <a:r>
              <a:rPr lang="en-US" sz="2400" dirty="0" smtClean="0"/>
              <a:t> </a:t>
            </a:r>
            <a:r>
              <a:rPr lang="en-US" sz="2400" dirty="0" smtClean="0"/>
              <a:t>the </a:t>
            </a:r>
            <a:r>
              <a:rPr lang="en-US" sz="2400" b="1" i="1" dirty="0" smtClean="0"/>
              <a:t>Cashier Training Final</a:t>
            </a:r>
            <a:r>
              <a:rPr lang="en-US" sz="2400" i="1" dirty="0" smtClean="0"/>
              <a:t> </a:t>
            </a:r>
            <a:r>
              <a:rPr lang="en-US" sz="2400" dirty="0" smtClean="0"/>
              <a:t>presentation that is still open from the previous exercise.</a:t>
            </a:r>
            <a:endParaRPr lang="en-US" sz="2400" dirty="0" smtClean="0"/>
          </a:p>
          <a:p>
            <a:pPr marL="457200" indent="-457200">
              <a:buFont typeface="+mj-lt"/>
              <a:buAutoNum type="arabicPeriod"/>
            </a:pPr>
            <a:r>
              <a:rPr lang="en-US" sz="2400" dirty="0" smtClean="0"/>
              <a:t>Switch </a:t>
            </a:r>
            <a:r>
              <a:rPr lang="en-US" sz="2400" dirty="0" smtClean="0"/>
              <a:t>to Normal</a:t>
            </a:r>
            <a:r>
              <a:rPr lang="en-US" sz="2400" dirty="0" smtClean="0"/>
              <a:t> </a:t>
            </a:r>
            <a:br>
              <a:rPr lang="en-US" sz="2400" dirty="0" smtClean="0"/>
            </a:br>
            <a:r>
              <a:rPr lang="en-US" sz="2400" dirty="0" smtClean="0"/>
              <a:t>view</a:t>
            </a:r>
            <a:r>
              <a:rPr lang="en-US" sz="2400" dirty="0" smtClean="0"/>
              <a:t>, and display</a:t>
            </a:r>
            <a:r>
              <a:rPr lang="en-US" sz="2400" dirty="0" smtClean="0"/>
              <a:t> </a:t>
            </a:r>
            <a:br>
              <a:rPr lang="en-US" sz="2400" dirty="0" smtClean="0"/>
            </a:br>
            <a:r>
              <a:rPr lang="en-US" sz="2400" dirty="0" smtClean="0"/>
              <a:t>slide </a:t>
            </a:r>
            <a:r>
              <a:rPr lang="en-US" sz="2400" dirty="0" smtClean="0"/>
              <a:t>1. </a:t>
            </a:r>
            <a:endParaRPr lang="en-US" sz="2400" dirty="0" smtClean="0"/>
          </a:p>
          <a:p>
            <a:pPr marL="457200" indent="-457200">
              <a:buFont typeface="+mj-lt"/>
              <a:buAutoNum type="arabicPeriod"/>
            </a:pPr>
            <a:r>
              <a:rPr lang="en-US" sz="2400" dirty="0" smtClean="0"/>
              <a:t>Click </a:t>
            </a:r>
            <a:r>
              <a:rPr lang="en-US" sz="2400" dirty="0" smtClean="0"/>
              <a:t>the </a:t>
            </a:r>
            <a:r>
              <a:rPr lang="en-US" sz="2400" b="1" dirty="0" smtClean="0"/>
              <a:t>File </a:t>
            </a:r>
            <a:r>
              <a:rPr lang="en-US" sz="2400" dirty="0" smtClean="0"/>
              <a:t>tab,</a:t>
            </a:r>
            <a:r>
              <a:rPr lang="en-US" sz="2400" dirty="0" smtClean="0"/>
              <a:t> </a:t>
            </a:r>
            <a:br>
              <a:rPr lang="en-US" sz="2400" dirty="0" smtClean="0"/>
            </a:br>
            <a:r>
              <a:rPr lang="en-US" sz="2400" dirty="0" smtClean="0"/>
              <a:t>and </a:t>
            </a:r>
            <a:r>
              <a:rPr lang="en-US" sz="2400" dirty="0" smtClean="0"/>
              <a:t>click </a:t>
            </a:r>
            <a:r>
              <a:rPr lang="en-US" sz="2400" b="1" dirty="0" smtClean="0"/>
              <a:t>Print</a:t>
            </a:r>
            <a:r>
              <a:rPr lang="en-US" sz="2400" dirty="0" smtClean="0"/>
              <a:t>. A</a:t>
            </a:r>
            <a:r>
              <a:rPr lang="en-US" sz="2400" dirty="0" smtClean="0"/>
              <a:t> </a:t>
            </a:r>
            <a:br>
              <a:rPr lang="en-US" sz="2400" dirty="0" smtClean="0"/>
            </a:br>
            <a:r>
              <a:rPr lang="en-US" sz="2400" dirty="0" smtClean="0"/>
              <a:t>preview </a:t>
            </a:r>
            <a:r>
              <a:rPr lang="en-US" sz="2400" dirty="0" smtClean="0"/>
              <a:t>of the print</a:t>
            </a:r>
            <a:r>
              <a:rPr lang="en-US" sz="2400" dirty="0" smtClean="0"/>
              <a:t> </a:t>
            </a:r>
            <a:br>
              <a:rPr lang="en-US" sz="2400" dirty="0" smtClean="0"/>
            </a:br>
            <a:r>
              <a:rPr lang="en-US" sz="2400" dirty="0" smtClean="0"/>
              <a:t>job </a:t>
            </a:r>
            <a:r>
              <a:rPr lang="en-US" sz="2400" dirty="0" smtClean="0"/>
              <a:t>appears on the</a:t>
            </a:r>
            <a:r>
              <a:rPr lang="en-US" sz="2400" dirty="0" smtClean="0"/>
              <a:t> </a:t>
            </a:r>
            <a:br>
              <a:rPr lang="en-US" sz="2400" dirty="0" smtClean="0"/>
            </a:br>
            <a:r>
              <a:rPr lang="en-US" sz="2400" dirty="0" smtClean="0"/>
              <a:t>right side. </a:t>
            </a:r>
            <a:r>
              <a:rPr lang="en-US" sz="2400" dirty="0" smtClean="0"/>
              <a:t>The</a:t>
            </a:r>
            <a:r>
              <a:rPr lang="en-US" sz="2400" dirty="0" smtClean="0"/>
              <a:t> </a:t>
            </a:r>
            <a:br>
              <a:rPr lang="en-US" sz="2400" dirty="0" smtClean="0"/>
            </a:br>
            <a:r>
              <a:rPr lang="en-US" sz="2400" dirty="0" smtClean="0"/>
              <a:t>default print </a:t>
            </a:r>
            <a:r>
              <a:rPr lang="en-US" sz="2400" dirty="0" smtClean="0"/>
              <a:t>layout</a:t>
            </a:r>
            <a:r>
              <a:rPr lang="en-US" sz="2400" dirty="0" smtClean="0"/>
              <a:t> </a:t>
            </a:r>
            <a:br>
              <a:rPr lang="en-US" sz="2400" dirty="0" smtClean="0"/>
            </a:br>
            <a:r>
              <a:rPr lang="en-US" sz="2400" dirty="0" smtClean="0"/>
              <a:t>is </a:t>
            </a:r>
            <a:r>
              <a:rPr lang="en-US" sz="2400" dirty="0" smtClean="0"/>
              <a:t>Full</a:t>
            </a:r>
            <a:r>
              <a:rPr lang="en-US" sz="2400" dirty="0" smtClean="0"/>
              <a:t> Page </a:t>
            </a:r>
            <a:r>
              <a:rPr lang="en-US" sz="2400" dirty="0" smtClean="0"/>
              <a:t>Slides,</a:t>
            </a:r>
            <a:r>
              <a:rPr lang="en-US" sz="2400" dirty="0" smtClean="0"/>
              <a:t> </a:t>
            </a:r>
            <a:br>
              <a:rPr lang="en-US" sz="2400" dirty="0" smtClean="0"/>
            </a:br>
            <a:r>
              <a:rPr lang="en-US" sz="2400" dirty="0" smtClean="0"/>
              <a:t>as </a:t>
            </a:r>
            <a:r>
              <a:rPr lang="en-US" sz="2400" dirty="0" smtClean="0"/>
              <a:t>in</a:t>
            </a:r>
            <a:r>
              <a:rPr lang="en-US" sz="2400" dirty="0" smtClean="0"/>
              <a:t> the figure.</a:t>
            </a:r>
            <a:endParaRPr lang="en-US" sz="2400" dirty="0" smtClean="0"/>
          </a:p>
          <a:p>
            <a:endParaRPr lang="en-US" sz="2400" dirty="0"/>
          </a:p>
        </p:txBody>
      </p:sp>
      <p:pic>
        <p:nvPicPr>
          <p:cNvPr id="4" name="Picture 3" descr="0234.png"/>
          <p:cNvPicPr>
            <a:picLocks noChangeAspect="1"/>
          </p:cNvPicPr>
          <p:nvPr/>
        </p:nvPicPr>
        <p:blipFill>
          <a:blip r:embed="rId3"/>
          <a:stretch>
            <a:fillRect/>
          </a:stretch>
        </p:blipFill>
        <p:spPr>
          <a:xfrm>
            <a:off x="3641819" y="2362200"/>
            <a:ext cx="5044981" cy="4038600"/>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055835140"/>
      </p:ext>
    </p:extLst>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Use Print Preview </a:t>
            </a:r>
            <a:br>
              <a:rPr lang="en-US" b="1" dirty="0" smtClean="0"/>
            </a:br>
            <a:r>
              <a:rPr lang="en-US" b="1" dirty="0" smtClean="0"/>
              <a:t>and Change the Print Layout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3"/>
            </a:pPr>
            <a:r>
              <a:rPr lang="en-US" sz="2400" dirty="0" smtClean="0"/>
              <a:t>Click the </a:t>
            </a:r>
            <a:r>
              <a:rPr lang="en-US" sz="2400" b="1" dirty="0" smtClean="0"/>
              <a:t>right-pointing arrow</a:t>
            </a:r>
            <a:r>
              <a:rPr lang="en-US" sz="2400" dirty="0" smtClean="0"/>
              <a:t> at the bottom of the window. A preview of slide 2 appears.</a:t>
            </a:r>
            <a:endParaRPr lang="en-US" sz="2400" dirty="0" smtClean="0"/>
          </a:p>
          <a:p>
            <a:pPr marL="457200" indent="-457200">
              <a:buFont typeface="+mj-lt"/>
              <a:buAutoNum type="arabicPeriod" startAt="3"/>
            </a:pPr>
            <a:r>
              <a:rPr lang="en-US" sz="2400" dirty="0" smtClean="0"/>
              <a:t>To </a:t>
            </a:r>
            <a:r>
              <a:rPr lang="en-US" sz="2400" dirty="0" smtClean="0"/>
              <a:t>the left of the preview, under the Settings heading, click </a:t>
            </a:r>
            <a:r>
              <a:rPr lang="en-US" sz="2400" b="1" dirty="0" smtClean="0"/>
              <a:t>Full Page Slides</a:t>
            </a:r>
            <a:r>
              <a:rPr lang="en-US" sz="2400" dirty="0" smtClean="0"/>
              <a:t> to open a menu of layouts.</a:t>
            </a:r>
            <a:endParaRPr lang="en-US" sz="2400" dirty="0" smtClean="0"/>
          </a:p>
          <a:p>
            <a:pPr marL="457200" indent="-457200">
              <a:buFont typeface="+mj-lt"/>
              <a:buAutoNum type="arabicPeriod" startAt="3"/>
            </a:pPr>
            <a:r>
              <a:rPr lang="en-US" sz="2400" dirty="0" smtClean="0"/>
              <a:t>Click</a:t>
            </a:r>
            <a:r>
              <a:rPr lang="en-US" sz="2400" b="1" dirty="0" smtClean="0"/>
              <a:t> </a:t>
            </a:r>
            <a:r>
              <a:rPr lang="en-US" sz="2400" b="1" dirty="0" smtClean="0"/>
              <a:t>6 Slides Vertical</a:t>
            </a:r>
            <a:r>
              <a:rPr lang="en-US" sz="2400" dirty="0" smtClean="0"/>
              <a:t> </a:t>
            </a:r>
            <a:br>
              <a:rPr lang="en-US" sz="2400" dirty="0" smtClean="0"/>
            </a:br>
            <a:r>
              <a:rPr lang="en-US" sz="2400" dirty="0" smtClean="0"/>
              <a:t>on </a:t>
            </a:r>
            <a:r>
              <a:rPr lang="en-US" sz="2400" dirty="0" smtClean="0"/>
              <a:t>the menu of</a:t>
            </a:r>
            <a:r>
              <a:rPr lang="en-US" sz="2400" dirty="0" smtClean="0"/>
              <a:t> </a:t>
            </a:r>
            <a:br>
              <a:rPr lang="en-US" sz="2400" dirty="0" smtClean="0"/>
            </a:br>
            <a:r>
              <a:rPr lang="en-US" sz="2400" dirty="0" smtClean="0"/>
              <a:t>layouts</a:t>
            </a:r>
            <a:r>
              <a:rPr lang="en-US" sz="2400" dirty="0" smtClean="0"/>
              <a:t>. Print Preview</a:t>
            </a:r>
            <a:r>
              <a:rPr lang="en-US" sz="2400" dirty="0" smtClean="0"/>
              <a:t> </a:t>
            </a:r>
            <a:br>
              <a:rPr lang="en-US" sz="2400" dirty="0" smtClean="0"/>
            </a:br>
            <a:r>
              <a:rPr lang="en-US" sz="2400" dirty="0" smtClean="0"/>
              <a:t>changes </a:t>
            </a:r>
            <a:r>
              <a:rPr lang="en-US" sz="2400" dirty="0" smtClean="0"/>
              <a:t>to show a</a:t>
            </a:r>
            <a:r>
              <a:rPr lang="en-US" sz="2400" dirty="0" smtClean="0"/>
              <a:t> </a:t>
            </a:r>
            <a:br>
              <a:rPr lang="en-US" sz="2400" dirty="0" smtClean="0"/>
            </a:br>
            <a:r>
              <a:rPr lang="en-US" sz="2400" dirty="0" smtClean="0"/>
              <a:t>page </a:t>
            </a:r>
            <a:r>
              <a:rPr lang="en-US" sz="2400" dirty="0" smtClean="0"/>
              <a:t>containing six</a:t>
            </a:r>
            <a:r>
              <a:rPr lang="en-US" sz="2400" dirty="0" smtClean="0"/>
              <a:t> </a:t>
            </a:r>
            <a:br>
              <a:rPr lang="en-US" sz="2400" dirty="0" smtClean="0"/>
            </a:br>
            <a:r>
              <a:rPr lang="en-US" sz="2400" dirty="0" smtClean="0"/>
              <a:t>small </a:t>
            </a:r>
            <a:r>
              <a:rPr lang="en-US" sz="2400" dirty="0" smtClean="0"/>
              <a:t>slides, as in</a:t>
            </a:r>
            <a:r>
              <a:rPr lang="en-US" sz="2400" dirty="0" smtClean="0"/>
              <a:t> </a:t>
            </a:r>
            <a:br>
              <a:rPr lang="en-US" sz="2400" dirty="0" smtClean="0"/>
            </a:br>
            <a:r>
              <a:rPr lang="en-US" sz="2400" dirty="0" smtClean="0"/>
              <a:t>the figure.</a:t>
            </a:r>
            <a:endParaRPr lang="en-US" sz="2400" dirty="0" smtClean="0"/>
          </a:p>
        </p:txBody>
      </p:sp>
      <p:pic>
        <p:nvPicPr>
          <p:cNvPr id="4" name="Picture 3" descr="0235.png"/>
          <p:cNvPicPr>
            <a:picLocks noChangeAspect="1"/>
          </p:cNvPicPr>
          <p:nvPr/>
        </p:nvPicPr>
        <p:blipFill>
          <a:blip r:embed="rId3"/>
          <a:stretch>
            <a:fillRect/>
          </a:stretch>
        </p:blipFill>
        <p:spPr>
          <a:xfrm>
            <a:off x="3886200" y="3276600"/>
            <a:ext cx="4811661" cy="3059723"/>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055835140"/>
      </p:ext>
    </p:extLst>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Changing a Slide’s Layout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Most </a:t>
            </a:r>
            <a:r>
              <a:rPr lang="en-US" sz="2400" dirty="0" smtClean="0"/>
              <a:t>slides have a </a:t>
            </a:r>
            <a:r>
              <a:rPr lang="en-US" sz="2400" b="1" i="1" dirty="0" smtClean="0"/>
              <a:t>layout</a:t>
            </a:r>
            <a:r>
              <a:rPr lang="en-US" sz="2400" dirty="0" smtClean="0"/>
              <a:t>—a predefined arrangement of placeholders for text or objects (such as charts or pictures).</a:t>
            </a:r>
            <a:r>
              <a:rPr lang="en-US" sz="2400" dirty="0" smtClean="0"/>
              <a:t> PowerPoint </a:t>
            </a:r>
            <a:r>
              <a:rPr lang="en-US" sz="2400" dirty="0" smtClean="0"/>
              <a:t>has a variety of built-in layouts that you can use at any time.</a:t>
            </a:r>
            <a:r>
              <a:rPr lang="en-US" sz="2400" dirty="0" smtClean="0"/>
              <a:t> </a:t>
            </a:r>
          </a:p>
          <a:p>
            <a:r>
              <a:rPr lang="en-US" sz="2400" dirty="0" smtClean="0"/>
              <a:t>Layouts </a:t>
            </a:r>
            <a:r>
              <a:rPr lang="en-US" sz="2400" dirty="0" smtClean="0"/>
              <a:t>are shown in the Layout gallery as </a:t>
            </a:r>
            <a:r>
              <a:rPr lang="en-US" sz="2400" b="1" i="1" dirty="0" smtClean="0"/>
              <a:t>thumbnails</a:t>
            </a:r>
            <a:r>
              <a:rPr lang="en-US" sz="2400" dirty="0" smtClean="0"/>
              <a:t>––small pictures showing each available layout. Choose the layout that is best suited to display the text or objects you want to place on the slide.</a:t>
            </a:r>
            <a:r>
              <a:rPr lang="en-US" sz="2400" dirty="0" smtClean="0"/>
              <a:t> </a:t>
            </a:r>
          </a:p>
          <a:p>
            <a:r>
              <a:rPr lang="en-US" sz="2400" dirty="0" smtClean="0"/>
              <a:t>You </a:t>
            </a:r>
            <a:r>
              <a:rPr lang="en-US" sz="2400" dirty="0" smtClean="0"/>
              <a:t>can change a slide’s layout at any time to arrange text or objects on the slide exactly the way you want.</a:t>
            </a:r>
            <a:r>
              <a:rPr lang="en-US" sz="2400" dirty="0" smtClean="0"/>
              <a:t> </a:t>
            </a:r>
          </a:p>
          <a:p>
            <a:r>
              <a:rPr lang="en-US" sz="2400" dirty="0" smtClean="0"/>
              <a:t>The </a:t>
            </a:r>
            <a:r>
              <a:rPr lang="en-US" sz="2400" dirty="0" smtClean="0"/>
              <a:t>following exercise shows you how to apply a different layout to the current slide</a:t>
            </a:r>
            <a:r>
              <a:rPr lang="en-US" sz="2400" dirty="0" smtClean="0"/>
              <a:t>.</a:t>
            </a:r>
            <a:endParaRPr lang="en-US" sz="2400"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104774822"/>
      </p:ext>
    </p:extLst>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Use Print Preview </a:t>
            </a:r>
            <a:br>
              <a:rPr lang="en-US" b="1" dirty="0" smtClean="0"/>
            </a:br>
            <a:r>
              <a:rPr lang="en-US" b="1" dirty="0" smtClean="0"/>
              <a:t>and Change the Print Layout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6"/>
            </a:pPr>
            <a:r>
              <a:rPr lang="en-US" sz="2400" dirty="0" smtClean="0"/>
              <a:t>Click </a:t>
            </a:r>
            <a:r>
              <a:rPr lang="en-US" sz="2400" b="1" dirty="0" smtClean="0"/>
              <a:t>6 Slides Vertical</a:t>
            </a:r>
            <a:r>
              <a:rPr lang="en-US" sz="2400" dirty="0" smtClean="0"/>
              <a:t>, and then click </a:t>
            </a:r>
            <a:r>
              <a:rPr lang="en-US" sz="2400" b="1" dirty="0" smtClean="0"/>
              <a:t>Outline</a:t>
            </a:r>
            <a:r>
              <a:rPr lang="en-US" sz="2400" dirty="0" smtClean="0"/>
              <a:t>. Print Preview shows the presentation as a text-only outline.</a:t>
            </a:r>
            <a:endParaRPr lang="en-US" sz="2400" dirty="0" smtClean="0"/>
          </a:p>
          <a:p>
            <a:pPr marL="457200" indent="-457200">
              <a:buFont typeface="+mj-lt"/>
              <a:buAutoNum type="arabicPeriod" startAt="6"/>
            </a:pPr>
            <a:r>
              <a:rPr lang="en-US" sz="2400" dirty="0" smtClean="0"/>
              <a:t>Click </a:t>
            </a:r>
            <a:r>
              <a:rPr lang="en-US" sz="2400" dirty="0" smtClean="0"/>
              <a:t>the </a:t>
            </a:r>
            <a:r>
              <a:rPr lang="en-US" sz="2400" b="1" dirty="0" smtClean="0"/>
              <a:t>Home tab</a:t>
            </a:r>
            <a:r>
              <a:rPr lang="en-US" sz="2400" dirty="0" smtClean="0"/>
              <a:t> to leave Backstage view without printing anything.</a:t>
            </a:r>
            <a:endParaRPr lang="en-US" sz="2400" dirty="0" smtClean="0"/>
          </a:p>
          <a:p>
            <a:r>
              <a:rPr lang="en-US" sz="2400" b="1" dirty="0" smtClean="0"/>
              <a:t>LEAVE</a:t>
            </a:r>
            <a:r>
              <a:rPr lang="en-US" sz="2400" dirty="0" smtClean="0"/>
              <a:t> </a:t>
            </a:r>
            <a:r>
              <a:rPr lang="en-US" sz="2400" dirty="0" smtClean="0"/>
              <a:t>the presentation open to use in the next exercise</a:t>
            </a:r>
            <a:r>
              <a:rPr lang="en-US" sz="2400" dirty="0" smtClean="0"/>
              <a:t>.</a:t>
            </a:r>
            <a:endParaRPr lang="en-US" sz="2400"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055835140"/>
      </p:ext>
    </p:extLst>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Setting Print Options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In </a:t>
            </a:r>
            <a:r>
              <a:rPr lang="en-US" sz="2400" dirty="0" smtClean="0"/>
              <a:t>addition to choosing a layout, PowerPoint lets you set a number of other attributes before printing a presentation.</a:t>
            </a:r>
            <a:r>
              <a:rPr lang="en-US" sz="2400" dirty="0" smtClean="0"/>
              <a:t> </a:t>
            </a:r>
          </a:p>
          <a:p>
            <a:r>
              <a:rPr lang="en-US" sz="2400" dirty="0" smtClean="0"/>
              <a:t>The </a:t>
            </a:r>
            <a:r>
              <a:rPr lang="en-US" sz="2400" dirty="0" smtClean="0"/>
              <a:t>following exercise shows you how to set some of these printing options.</a:t>
            </a:r>
            <a:r>
              <a:rPr lang="en-US" sz="2400" dirty="0" smtClean="0"/>
              <a:t> </a:t>
            </a:r>
          </a:p>
          <a:p>
            <a:r>
              <a:rPr lang="en-US" sz="2400" dirty="0" smtClean="0"/>
              <a:t>One </a:t>
            </a:r>
            <a:r>
              <a:rPr lang="en-US" sz="2400" dirty="0" smtClean="0"/>
              <a:t>of these options is grayscale mode, in which there are no colors; each color appears as a shade of gray. Grayscale mode is often used for draft copies because it minimizes the use of expensive colored ink or toner.</a:t>
            </a:r>
          </a:p>
          <a:p>
            <a:endParaRPr lang="en-US" sz="2400"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447875457"/>
      </p:ext>
    </p:extLst>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a:t>
            </a:r>
            <a:r>
              <a:rPr lang="en-US" dirty="0" smtClean="0">
                <a:ea typeface="+mj-ea"/>
                <a:cs typeface="+mj-cs"/>
              </a:rPr>
              <a:t>: </a:t>
            </a:r>
            <a:r>
              <a:rPr lang="en-US" b="1" dirty="0" smtClean="0"/>
              <a:t>Set Print Options</a:t>
            </a:r>
            <a:r>
              <a:rPr lang="en-US" b="1" dirty="0" smtClean="0"/>
              <a:t> </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smtClean="0"/>
              <a:t>the </a:t>
            </a:r>
            <a:r>
              <a:rPr lang="en-US" sz="2400" b="1" i="1" dirty="0" smtClean="0"/>
              <a:t>Cashier Training Final</a:t>
            </a:r>
            <a:r>
              <a:rPr lang="en-US" sz="2400" i="1" dirty="0" smtClean="0"/>
              <a:t> </a:t>
            </a:r>
            <a:r>
              <a:rPr lang="en-US" sz="2400" dirty="0" smtClean="0"/>
              <a:t>presentation that is still open from the previous exercise.</a:t>
            </a:r>
            <a:endParaRPr lang="en-US" sz="2400" dirty="0" smtClean="0"/>
          </a:p>
          <a:p>
            <a:pPr marL="457200" indent="-457200">
              <a:buFont typeface="+mj-lt"/>
              <a:buAutoNum type="arabicPeriod"/>
            </a:pPr>
            <a:r>
              <a:rPr lang="en-US" sz="2400" dirty="0" smtClean="0"/>
              <a:t>Click </a:t>
            </a:r>
            <a:r>
              <a:rPr lang="en-US" sz="2400" dirty="0" smtClean="0"/>
              <a:t>the </a:t>
            </a:r>
            <a:r>
              <a:rPr lang="en-US" sz="2400" b="1" dirty="0" smtClean="0"/>
              <a:t>File </a:t>
            </a:r>
            <a:r>
              <a:rPr lang="en-US" sz="2400" dirty="0" smtClean="0"/>
              <a:t>tab, and click </a:t>
            </a:r>
            <a:r>
              <a:rPr lang="en-US" sz="2400" b="1" dirty="0" smtClean="0"/>
              <a:t>Print</a:t>
            </a:r>
            <a:r>
              <a:rPr lang="en-US" sz="2400" dirty="0" smtClean="0"/>
              <a:t>. The</a:t>
            </a:r>
            <a:r>
              <a:rPr lang="en-US" sz="2400" dirty="0" smtClean="0"/>
              <a:t> </a:t>
            </a:r>
            <a:br>
              <a:rPr lang="en-US" sz="2400" dirty="0" smtClean="0"/>
            </a:br>
            <a:r>
              <a:rPr lang="en-US" sz="2400" dirty="0" smtClean="0"/>
              <a:t>printing </a:t>
            </a:r>
            <a:r>
              <a:rPr lang="en-US" sz="2400" dirty="0" smtClean="0"/>
              <a:t>options and Print Preview appear in</a:t>
            </a:r>
            <a:r>
              <a:rPr lang="en-US" sz="2400" dirty="0" smtClean="0"/>
              <a:t> </a:t>
            </a:r>
            <a:br>
              <a:rPr lang="en-US" sz="2400" dirty="0" smtClean="0"/>
            </a:br>
            <a:r>
              <a:rPr lang="en-US" sz="2400" dirty="0" smtClean="0"/>
              <a:t>Backstage </a:t>
            </a:r>
            <a:r>
              <a:rPr lang="en-US" sz="2400" dirty="0" smtClean="0"/>
              <a:t>view</a:t>
            </a:r>
            <a:r>
              <a:rPr lang="en-US" sz="2400" dirty="0" smtClean="0"/>
              <a:t>.</a:t>
            </a:r>
          </a:p>
          <a:p>
            <a:pPr marL="457200" indent="-457200">
              <a:buFont typeface="+mj-lt"/>
              <a:buAutoNum type="arabicPeriod"/>
            </a:pPr>
            <a:r>
              <a:rPr lang="en-US" sz="2400" dirty="0" smtClean="0"/>
              <a:t>In the Copies box at the top of the window,</a:t>
            </a:r>
            <a:r>
              <a:rPr lang="en-US" sz="2400" dirty="0" smtClean="0"/>
              <a:t> </a:t>
            </a:r>
            <a:br>
              <a:rPr lang="en-US" sz="2400" dirty="0" smtClean="0"/>
            </a:br>
            <a:r>
              <a:rPr lang="en-US" sz="2400" dirty="0" smtClean="0"/>
              <a:t>type </a:t>
            </a:r>
            <a:r>
              <a:rPr lang="en-US" sz="2400" b="1" dirty="0" smtClean="0"/>
              <a:t>2 </a:t>
            </a:r>
            <a:r>
              <a:rPr lang="en-US" sz="2400" dirty="0" smtClean="0"/>
              <a:t>to print two copies.</a:t>
            </a:r>
            <a:endParaRPr lang="en-US" sz="2400" dirty="0" smtClean="0"/>
          </a:p>
          <a:p>
            <a:pPr marL="457200" indent="-457200">
              <a:buFont typeface="+mj-lt"/>
              <a:buAutoNum type="arabicPeriod"/>
            </a:pPr>
            <a:r>
              <a:rPr lang="en-US" sz="2400" dirty="0" smtClean="0"/>
              <a:t>Click </a:t>
            </a:r>
            <a:r>
              <a:rPr lang="en-US" sz="2400" dirty="0" smtClean="0"/>
              <a:t>the name of the printer under the</a:t>
            </a:r>
            <a:r>
              <a:rPr lang="en-US" sz="2400" dirty="0" smtClean="0"/>
              <a:t> </a:t>
            </a:r>
            <a:br>
              <a:rPr lang="en-US" sz="2400" dirty="0" smtClean="0"/>
            </a:br>
            <a:r>
              <a:rPr lang="en-US" sz="2400" dirty="0" smtClean="0"/>
              <a:t>Printer </a:t>
            </a:r>
            <a:r>
              <a:rPr lang="en-US" sz="2400" dirty="0" smtClean="0"/>
              <a:t>heading. A menu appears of other</a:t>
            </a:r>
            <a:r>
              <a:rPr lang="en-US" sz="2400" dirty="0" smtClean="0"/>
              <a:t> </a:t>
            </a:r>
            <a:br>
              <a:rPr lang="en-US" sz="2400" dirty="0" smtClean="0"/>
            </a:br>
            <a:r>
              <a:rPr lang="en-US" sz="2400" dirty="0" smtClean="0"/>
              <a:t>available </a:t>
            </a:r>
            <a:r>
              <a:rPr lang="en-US" sz="2400" dirty="0" smtClean="0"/>
              <a:t>printers (if any). See</a:t>
            </a:r>
            <a:r>
              <a:rPr lang="en-US" sz="2400" dirty="0" smtClean="0"/>
              <a:t> the figure. </a:t>
            </a:r>
            <a:endParaRPr lang="en-US" sz="2400" dirty="0" smtClean="0"/>
          </a:p>
          <a:p>
            <a:endParaRPr lang="en-US" sz="2400" dirty="0"/>
          </a:p>
        </p:txBody>
      </p:sp>
      <p:pic>
        <p:nvPicPr>
          <p:cNvPr id="4" name="Picture 3" descr="0236.png"/>
          <p:cNvPicPr>
            <a:picLocks noChangeAspect="1"/>
          </p:cNvPicPr>
          <p:nvPr/>
        </p:nvPicPr>
        <p:blipFill>
          <a:blip r:embed="rId3"/>
          <a:stretch>
            <a:fillRect/>
          </a:stretch>
        </p:blipFill>
        <p:spPr>
          <a:xfrm>
            <a:off x="6781800" y="2667000"/>
            <a:ext cx="1691551" cy="2781300"/>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447875457"/>
      </p:ext>
    </p:extLst>
  </p:cSld>
  <p:clrMapOvr>
    <a:masterClrMapping/>
  </p:clrMapOvr>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Set Print Options </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dirty="0" smtClean="0"/>
              <a:t>Click away from the open menu to close it without making a change.</a:t>
            </a:r>
            <a:endParaRPr lang="en-US" sz="2400" dirty="0" smtClean="0"/>
          </a:p>
          <a:p>
            <a:pPr marL="457200" indent="-457200">
              <a:buFont typeface="+mj-lt"/>
              <a:buAutoNum type="arabicPeriod" startAt="4"/>
            </a:pPr>
            <a:r>
              <a:rPr lang="en-US" sz="2400" dirty="0" smtClean="0"/>
              <a:t>In </a:t>
            </a:r>
            <a:r>
              <a:rPr lang="en-US" sz="2400" dirty="0" smtClean="0"/>
              <a:t>the Slides text box (under Print All Slides), type </a:t>
            </a:r>
            <a:r>
              <a:rPr lang="en-US" sz="2400" b="1" dirty="0" smtClean="0"/>
              <a:t>1-3</a:t>
            </a:r>
            <a:r>
              <a:rPr lang="en-US" sz="2400" dirty="0" smtClean="0"/>
              <a:t>. This sets only the first three slides to be printed, and Print All Slides changes to Custom Range.</a:t>
            </a:r>
            <a:endParaRPr lang="en-US" sz="2400" dirty="0" smtClean="0"/>
          </a:p>
          <a:p>
            <a:pPr marL="457200" indent="-457200">
              <a:buFont typeface="+mj-lt"/>
              <a:buAutoNum type="arabicPeriod" startAt="4"/>
            </a:pPr>
            <a:r>
              <a:rPr lang="en-US" sz="2400" dirty="0" smtClean="0"/>
              <a:t>Click </a:t>
            </a:r>
            <a:r>
              <a:rPr lang="en-US" sz="2400" dirty="0" smtClean="0"/>
              <a:t>the </a:t>
            </a:r>
            <a:r>
              <a:rPr lang="en-US" sz="2400" b="1" dirty="0" smtClean="0"/>
              <a:t>Custom Range</a:t>
            </a:r>
            <a:r>
              <a:rPr lang="en-US" sz="2400" dirty="0" smtClean="0"/>
              <a:t> button, and note the command at the bottom of its menu: Print Hidden Slides. That option is not currently available because there are no hidden slides in this presentation</a:t>
            </a:r>
            <a:r>
              <a:rPr lang="en-US" sz="2400" dirty="0" smtClean="0"/>
              <a:t>.</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447875457"/>
      </p:ext>
    </p:extLst>
  </p:cSld>
  <p:clrMapOvr>
    <a:masterClrMapping/>
  </p:clrMapOvr>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Set Print Options </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7"/>
            </a:pPr>
            <a:r>
              <a:rPr lang="en-US" sz="2400" dirty="0" smtClean="0"/>
              <a:t>Click away from the menu to close it without making a change</a:t>
            </a:r>
            <a:r>
              <a:rPr lang="en-US" sz="2400" dirty="0" smtClean="0"/>
              <a:t>.</a:t>
            </a:r>
          </a:p>
          <a:p>
            <a:pPr marL="457200" indent="-457200">
              <a:buFont typeface="+mj-lt"/>
              <a:buAutoNum type="arabicPeriod" startAt="7"/>
            </a:pPr>
            <a:r>
              <a:rPr lang="en-US" sz="2400" dirty="0" smtClean="0"/>
              <a:t>Click </a:t>
            </a:r>
            <a:r>
              <a:rPr lang="en-US" sz="2400" dirty="0" smtClean="0"/>
              <a:t>the </a:t>
            </a:r>
            <a:r>
              <a:rPr lang="en-US" sz="2400" b="1" dirty="0" smtClean="0"/>
              <a:t>Collated</a:t>
            </a:r>
            <a:r>
              <a:rPr lang="en-US" sz="2400" dirty="0" smtClean="0"/>
              <a:t> button to open a menu of collation options. When you are printing multiple copies, you can choose to have the copies collated or not.</a:t>
            </a:r>
            <a:endParaRPr lang="en-US" sz="2400" dirty="0" smtClean="0"/>
          </a:p>
          <a:p>
            <a:pPr marL="457200" indent="-457200">
              <a:buFont typeface="+mj-lt"/>
              <a:buAutoNum type="arabicPeriod" startAt="7"/>
            </a:pPr>
            <a:r>
              <a:rPr lang="en-US" sz="2400" dirty="0" smtClean="0"/>
              <a:t>Click </a:t>
            </a:r>
            <a:r>
              <a:rPr lang="en-US" sz="2400" dirty="0" smtClean="0"/>
              <a:t>away from the Collated button’s menu to close it without making a change.</a:t>
            </a:r>
            <a:endParaRPr lang="en-US" sz="2400" dirty="0" smtClean="0"/>
          </a:p>
          <a:p>
            <a:pPr marL="457200" indent="-457200">
              <a:buFont typeface="+mj-lt"/>
              <a:buAutoNum type="arabicPeriod" startAt="7"/>
            </a:pPr>
            <a:r>
              <a:rPr lang="en-US" sz="2400" dirty="0" smtClean="0"/>
              <a:t>Click </a:t>
            </a:r>
            <a:r>
              <a:rPr lang="en-US" sz="2400" dirty="0" smtClean="0"/>
              <a:t>the </a:t>
            </a:r>
            <a:r>
              <a:rPr lang="en-US" sz="2400" b="1" dirty="0" smtClean="0"/>
              <a:t>Color</a:t>
            </a:r>
            <a:r>
              <a:rPr lang="en-US" sz="2400" dirty="0" smtClean="0"/>
              <a:t> button to open a menu of color options</a:t>
            </a:r>
            <a:r>
              <a:rPr lang="en-US" sz="2400" dirty="0" smtClean="0"/>
              <a:t>.</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447875457"/>
      </p:ext>
    </p:extLst>
  </p:cSld>
  <p:clrMapOvr>
    <a:masterClrMapping/>
  </p:clrMapOvr>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Set Print Options </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11"/>
            </a:pPr>
            <a:r>
              <a:rPr lang="en-US" sz="2400" dirty="0" smtClean="0"/>
              <a:t>Click </a:t>
            </a:r>
            <a:r>
              <a:rPr lang="en-US" sz="2400" b="1" dirty="0" smtClean="0"/>
              <a:t>Pure</a:t>
            </a:r>
            <a:r>
              <a:rPr lang="en-US" sz="2400" b="1" dirty="0" smtClean="0"/>
              <a:t> </a:t>
            </a:r>
            <a:br>
              <a:rPr lang="en-US" sz="2400" b="1" dirty="0" smtClean="0"/>
            </a:br>
            <a:r>
              <a:rPr lang="en-US" sz="2400" b="1" dirty="0" smtClean="0"/>
              <a:t>Black </a:t>
            </a:r>
            <a:r>
              <a:rPr lang="en-US" sz="2400" b="1" dirty="0" smtClean="0"/>
              <a:t>and</a:t>
            </a:r>
            <a:r>
              <a:rPr lang="en-US" sz="2400" b="1" dirty="0" smtClean="0"/>
              <a:t> </a:t>
            </a:r>
            <a:br>
              <a:rPr lang="en-US" sz="2400" b="1" dirty="0" smtClean="0"/>
            </a:br>
            <a:r>
              <a:rPr lang="en-US" sz="2400" b="1" dirty="0" smtClean="0"/>
              <a:t>White</a:t>
            </a:r>
            <a:r>
              <a:rPr lang="en-US" sz="2400" dirty="0" smtClean="0"/>
              <a:t> </a:t>
            </a:r>
            <a:r>
              <a:rPr lang="en-US" sz="2400" dirty="0" smtClean="0"/>
              <a:t>from the</a:t>
            </a:r>
            <a:r>
              <a:rPr lang="en-US" sz="2400" dirty="0" smtClean="0"/>
              <a:t> </a:t>
            </a:r>
            <a:br>
              <a:rPr lang="en-US" sz="2400" dirty="0" smtClean="0"/>
            </a:br>
            <a:r>
              <a:rPr lang="en-US" sz="2400" dirty="0" smtClean="0"/>
              <a:t>Color </a:t>
            </a:r>
            <a:r>
              <a:rPr lang="en-US" sz="2400" dirty="0" smtClean="0"/>
              <a:t>button’s</a:t>
            </a:r>
            <a:r>
              <a:rPr lang="en-US" sz="2400" dirty="0" smtClean="0"/>
              <a:t> </a:t>
            </a:r>
            <a:br>
              <a:rPr lang="en-US" sz="2400" dirty="0" smtClean="0"/>
            </a:br>
            <a:r>
              <a:rPr lang="en-US" sz="2400" dirty="0" smtClean="0"/>
              <a:t>menu</a:t>
            </a:r>
            <a:r>
              <a:rPr lang="en-US" sz="2400" dirty="0" smtClean="0"/>
              <a:t>. Print</a:t>
            </a:r>
            <a:r>
              <a:rPr lang="en-US" sz="2400" dirty="0" smtClean="0"/>
              <a:t> </a:t>
            </a:r>
            <a:br>
              <a:rPr lang="en-US" sz="2400" dirty="0" smtClean="0"/>
            </a:br>
            <a:r>
              <a:rPr lang="en-US" sz="2400" dirty="0" smtClean="0"/>
              <a:t>Preview </a:t>
            </a:r>
            <a:br>
              <a:rPr lang="en-US" sz="2400" dirty="0" smtClean="0"/>
            </a:br>
            <a:r>
              <a:rPr lang="en-US" sz="2400" dirty="0" smtClean="0"/>
              <a:t>changes </a:t>
            </a:r>
            <a:r>
              <a:rPr lang="en-US" sz="2400" dirty="0" smtClean="0"/>
              <a:t>to</a:t>
            </a:r>
            <a:r>
              <a:rPr lang="en-US" sz="2400" dirty="0" smtClean="0"/>
              <a:t> </a:t>
            </a:r>
            <a:br>
              <a:rPr lang="en-US" sz="2400" dirty="0" smtClean="0"/>
            </a:br>
            <a:r>
              <a:rPr lang="en-US" sz="2400" dirty="0" smtClean="0"/>
              <a:t>show </a:t>
            </a:r>
            <a:r>
              <a:rPr lang="en-US" sz="2400" dirty="0" smtClean="0"/>
              <a:t>how the</a:t>
            </a:r>
            <a:r>
              <a:rPr lang="en-US" sz="2400" dirty="0" smtClean="0"/>
              <a:t> </a:t>
            </a:r>
            <a:br>
              <a:rPr lang="en-US" sz="2400" dirty="0" smtClean="0"/>
            </a:br>
            <a:r>
              <a:rPr lang="en-US" sz="2400" dirty="0" smtClean="0"/>
              <a:t>setting </a:t>
            </a:r>
            <a:r>
              <a:rPr lang="en-US" sz="2400" dirty="0" smtClean="0"/>
              <a:t>will</a:t>
            </a:r>
            <a:r>
              <a:rPr lang="en-US" sz="2400" dirty="0" smtClean="0"/>
              <a:t> </a:t>
            </a:r>
            <a:br>
              <a:rPr lang="en-US" sz="2400" dirty="0" smtClean="0"/>
            </a:br>
            <a:r>
              <a:rPr lang="en-US" sz="2400" dirty="0" smtClean="0"/>
              <a:t>affect </a:t>
            </a:r>
            <a:r>
              <a:rPr lang="en-US" sz="2400" dirty="0" smtClean="0"/>
              <a:t>the</a:t>
            </a:r>
            <a:r>
              <a:rPr lang="en-US" sz="2400" dirty="0" smtClean="0"/>
              <a:t> </a:t>
            </a:r>
            <a:br>
              <a:rPr lang="en-US" sz="2400" dirty="0" smtClean="0"/>
            </a:br>
            <a:r>
              <a:rPr lang="en-US" sz="2400" dirty="0" smtClean="0"/>
              <a:t>printouts</a:t>
            </a:r>
            <a:r>
              <a:rPr lang="en-US" sz="2400" dirty="0" smtClean="0"/>
              <a:t>.</a:t>
            </a:r>
          </a:p>
          <a:p>
            <a:endParaRPr lang="en-US" sz="2400" dirty="0"/>
          </a:p>
        </p:txBody>
      </p:sp>
      <p:pic>
        <p:nvPicPr>
          <p:cNvPr id="4" name="Picture 3" descr="0237.png"/>
          <p:cNvPicPr>
            <a:picLocks noChangeAspect="1"/>
          </p:cNvPicPr>
          <p:nvPr/>
        </p:nvPicPr>
        <p:blipFill>
          <a:blip r:embed="rId3"/>
          <a:stretch>
            <a:fillRect/>
          </a:stretch>
        </p:blipFill>
        <p:spPr>
          <a:xfrm>
            <a:off x="3048000" y="1806411"/>
            <a:ext cx="5562600" cy="3756189"/>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447875457"/>
      </p:ext>
    </p:extLst>
  </p:cSld>
  <p:clrMapOvr>
    <a:masterClrMapping/>
  </p:clrMapOvr>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Set Print Options </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12"/>
            </a:pPr>
            <a:r>
              <a:rPr lang="en-US" sz="2400" dirty="0" smtClean="0"/>
              <a:t>Click the </a:t>
            </a:r>
            <a:r>
              <a:rPr lang="en-US" sz="2400" b="1" dirty="0" smtClean="0"/>
              <a:t>Full Page Slides</a:t>
            </a:r>
            <a:r>
              <a:rPr lang="en-US" sz="2400" dirty="0" smtClean="0"/>
              <a:t> button to open its menu.</a:t>
            </a:r>
            <a:endParaRPr lang="en-US" sz="2400" dirty="0" smtClean="0"/>
          </a:p>
          <a:p>
            <a:pPr marL="457200" indent="-457200">
              <a:buFont typeface="+mj-lt"/>
              <a:buAutoNum type="arabicPeriod" startAt="12"/>
            </a:pPr>
            <a:r>
              <a:rPr lang="en-US" sz="2400" dirty="0" smtClean="0"/>
              <a:t>At </a:t>
            </a:r>
            <a:r>
              <a:rPr lang="en-US" sz="2400" dirty="0" smtClean="0"/>
              <a:t>the bottom of the menu, click </a:t>
            </a:r>
            <a:r>
              <a:rPr lang="en-US" sz="2400" b="1" dirty="0" smtClean="0"/>
              <a:t>Frame Slides</a:t>
            </a:r>
            <a:r>
              <a:rPr lang="en-US" sz="2400" dirty="0" smtClean="0"/>
              <a:t>. A border is added to each slide.</a:t>
            </a:r>
            <a:endParaRPr lang="en-US" sz="2400" dirty="0" smtClean="0"/>
          </a:p>
          <a:p>
            <a:pPr marL="457200" indent="-457200">
              <a:buFont typeface="+mj-lt"/>
              <a:buAutoNum type="arabicPeriod" startAt="12"/>
            </a:pPr>
            <a:r>
              <a:rPr lang="en-US" sz="2400" dirty="0" smtClean="0"/>
              <a:t>If </a:t>
            </a:r>
            <a:r>
              <a:rPr lang="en-US" sz="2400" dirty="0" smtClean="0"/>
              <a:t>you want to print now, click the </a:t>
            </a:r>
            <a:r>
              <a:rPr lang="en-US" sz="2400" b="1" dirty="0" smtClean="0"/>
              <a:t>Print</a:t>
            </a:r>
            <a:r>
              <a:rPr lang="en-US" sz="2400" dirty="0" smtClean="0"/>
              <a:t> button. Otherwise click the </a:t>
            </a:r>
            <a:r>
              <a:rPr lang="en-US" sz="2400" b="1" dirty="0" smtClean="0"/>
              <a:t>Home</a:t>
            </a:r>
            <a:r>
              <a:rPr lang="en-US" sz="2400" dirty="0" smtClean="0"/>
              <a:t> tab or press </a:t>
            </a:r>
            <a:r>
              <a:rPr lang="en-US" sz="2400" b="1" dirty="0" smtClean="0"/>
              <a:t>Esc</a:t>
            </a:r>
            <a:r>
              <a:rPr lang="en-US" sz="2400" dirty="0" smtClean="0"/>
              <a:t> to leave Backstage view without printing.</a:t>
            </a:r>
            <a:endParaRPr lang="en-US" sz="2400" dirty="0" smtClean="0"/>
          </a:p>
          <a:p>
            <a:r>
              <a:rPr lang="en-US" sz="2400" b="1" dirty="0" smtClean="0"/>
              <a:t>LEAVE</a:t>
            </a:r>
            <a:r>
              <a:rPr lang="en-US" sz="2400" dirty="0" smtClean="0"/>
              <a:t> </a:t>
            </a:r>
            <a:r>
              <a:rPr lang="en-US" sz="2400" dirty="0" smtClean="0"/>
              <a:t>the presentation open to use in the next exercise</a:t>
            </a:r>
            <a:r>
              <a:rPr lang="en-US" sz="2400" dirty="0" smtClean="0"/>
              <a:t>.</a:t>
            </a:r>
            <a:endParaRPr lang="en-US" sz="2400"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447875457"/>
      </p:ext>
    </p:extLst>
  </p:cSld>
  <p:clrMapOvr>
    <a:masterClrMapping/>
  </p:clrMapOvr>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Previewing a Presentation on the Screen</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Before </a:t>
            </a:r>
            <a:r>
              <a:rPr lang="en-US" sz="2400" dirty="0" smtClean="0"/>
              <a:t>you show your presentation to an audience, you should preview it in Slide Show view.</a:t>
            </a:r>
            <a:r>
              <a:rPr lang="en-US" sz="2400" dirty="0" smtClean="0"/>
              <a:t> </a:t>
            </a:r>
          </a:p>
          <a:p>
            <a:r>
              <a:rPr lang="en-US" sz="2400" dirty="0" smtClean="0"/>
              <a:t>In </a:t>
            </a:r>
            <a:r>
              <a:rPr lang="en-US" sz="2400" dirty="0" smtClean="0"/>
              <a:t>Slide Show view, PowerPoint displays every slide in the presentation, in order from ­beginning to end.</a:t>
            </a:r>
            <a:r>
              <a:rPr lang="en-US" sz="2400" dirty="0" smtClean="0"/>
              <a:t> </a:t>
            </a:r>
          </a:p>
          <a:p>
            <a:r>
              <a:rPr lang="en-US" sz="2400" dirty="0" smtClean="0"/>
              <a:t>To </a:t>
            </a:r>
            <a:r>
              <a:rPr lang="en-US" sz="2400" dirty="0" smtClean="0"/>
              <a:t>advance to the next slide, you can click the left mouse button.</a:t>
            </a:r>
            <a:r>
              <a:rPr lang="en-US" sz="2400" dirty="0" smtClean="0"/>
              <a:t> </a:t>
            </a:r>
          </a:p>
          <a:p>
            <a:r>
              <a:rPr lang="en-US" sz="2400" dirty="0" smtClean="0"/>
              <a:t>To </a:t>
            </a:r>
            <a:r>
              <a:rPr lang="en-US" sz="2400" dirty="0" smtClean="0"/>
              <a:t>move to other slides besides the next one, you can right-click and select other options from the menu that appears.</a:t>
            </a:r>
            <a:r>
              <a:rPr lang="en-US" sz="2400" dirty="0" smtClean="0"/>
              <a:t> </a:t>
            </a:r>
          </a:p>
          <a:p>
            <a:r>
              <a:rPr lang="en-US" sz="2400" dirty="0" smtClean="0"/>
              <a:t>The next exercise </a:t>
            </a:r>
            <a:r>
              <a:rPr lang="en-US" sz="2400" dirty="0" smtClean="0"/>
              <a:t>shows you how to use PowerPoint’s tools for running a slide show on your own computer’s screen.</a:t>
            </a:r>
          </a:p>
          <a:p>
            <a:endParaRPr lang="en-US" sz="2400"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683355766"/>
      </p:ext>
    </p:extLst>
  </p:cSld>
  <p:clrMapOvr>
    <a:masterClrMapping/>
  </p:clrMapOvr>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a:t>
            </a:r>
            <a:r>
              <a:rPr lang="en-US" dirty="0" smtClean="0">
                <a:ea typeface="+mj-ea"/>
                <a:cs typeface="+mj-cs"/>
              </a:rPr>
              <a:t>: </a:t>
            </a:r>
            <a:r>
              <a:rPr lang="en-US" b="1" dirty="0" smtClean="0"/>
              <a:t>Preview a Presentation</a:t>
            </a:r>
            <a:r>
              <a:rPr lang="en-US" b="1" dirty="0" smtClean="0"/>
              <a:t> </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smtClean="0"/>
              <a:t>the </a:t>
            </a:r>
            <a:r>
              <a:rPr lang="en-US" sz="2400" b="1" i="1" dirty="0" smtClean="0"/>
              <a:t>Cashier Training Final</a:t>
            </a:r>
            <a:r>
              <a:rPr lang="en-US" sz="2400" i="1" dirty="0" smtClean="0"/>
              <a:t> </a:t>
            </a:r>
            <a:r>
              <a:rPr lang="en-US" sz="2400" dirty="0" smtClean="0"/>
              <a:t>presentation that is still open from the previous exercise.</a:t>
            </a:r>
            <a:endParaRPr lang="en-US" sz="2400" dirty="0" smtClean="0"/>
          </a:p>
          <a:p>
            <a:pPr marL="457200" indent="-457200">
              <a:buFont typeface="+mj-lt"/>
              <a:buAutoNum type="arabicPeriod"/>
            </a:pPr>
            <a:r>
              <a:rPr lang="en-US" sz="2400" dirty="0" smtClean="0"/>
              <a:t>On </a:t>
            </a:r>
            <a:r>
              <a:rPr lang="en-US" sz="2400" dirty="0" smtClean="0"/>
              <a:t>the Slide Show tab, click </a:t>
            </a:r>
            <a:r>
              <a:rPr lang="en-US" sz="2400" b="1" dirty="0" smtClean="0"/>
              <a:t>From Beginning</a:t>
            </a:r>
            <a:r>
              <a:rPr lang="en-US" sz="2400" dirty="0" smtClean="0"/>
              <a:t>. PowerPoint changes to Slide Show view and the first slide appear in full-screen mode</a:t>
            </a:r>
            <a:r>
              <a:rPr lang="en-US" sz="2400" dirty="0" smtClean="0"/>
              <a:t>.</a:t>
            </a:r>
          </a:p>
          <a:p>
            <a:pPr marL="457200" indent="-457200">
              <a:buFont typeface="+mj-lt"/>
              <a:buAutoNum type="arabicPeriod"/>
            </a:pPr>
            <a:r>
              <a:rPr lang="en-US" sz="2400" dirty="0" smtClean="0"/>
              <a:t>Click the left mouse button to move to the next slide. Keep clicking the mouse until all of the slides have been viewed. When you click the mouse on the last slide, PowerPoint displays a black screen</a:t>
            </a:r>
            <a:r>
              <a:rPr lang="en-US" sz="2400" dirty="0" smtClean="0"/>
              <a:t>.</a:t>
            </a:r>
          </a:p>
          <a:p>
            <a:pPr marL="457200" indent="-457200">
              <a:buFont typeface="+mj-lt"/>
              <a:buAutoNum type="arabicPeriod"/>
            </a:pPr>
            <a:r>
              <a:rPr lang="en-US" sz="2400" dirty="0" smtClean="0"/>
              <a:t>Click the left mouse button</a:t>
            </a:r>
            <a:r>
              <a:rPr lang="en-US" sz="2400" dirty="0" smtClean="0"/>
              <a:t> to </a:t>
            </a:r>
            <a:r>
              <a:rPr lang="en-US" sz="2400" dirty="0" smtClean="0"/>
              <a:t>return to Normal view.</a:t>
            </a:r>
            <a:endParaRPr lang="en-US" sz="2400" dirty="0" smtClean="0"/>
          </a:p>
          <a:p>
            <a:pPr marL="457200" indent="-457200">
              <a:buFont typeface="+mj-lt"/>
              <a:buAutoNum type="arabicPeriod"/>
            </a:pPr>
            <a:r>
              <a:rPr lang="en-US" sz="2400" b="1" dirty="0" smtClean="0"/>
              <a:t>SAVE</a:t>
            </a:r>
            <a:r>
              <a:rPr lang="en-US" sz="2400" dirty="0" smtClean="0"/>
              <a:t> </a:t>
            </a:r>
            <a:r>
              <a:rPr lang="en-US" sz="2400" dirty="0" smtClean="0"/>
              <a:t>and </a:t>
            </a:r>
            <a:r>
              <a:rPr lang="en-US" sz="2400" b="1" dirty="0" smtClean="0"/>
              <a:t>CLOSE</a:t>
            </a:r>
            <a:r>
              <a:rPr lang="en-US" sz="2400" dirty="0" smtClean="0"/>
              <a:t> the </a:t>
            </a:r>
            <a:r>
              <a:rPr lang="en-US" sz="2400" b="1" i="1" dirty="0" smtClean="0"/>
              <a:t>Cashier Training Final</a:t>
            </a:r>
            <a:r>
              <a:rPr lang="en-US" sz="2400" i="1" dirty="0" smtClean="0"/>
              <a:t> </a:t>
            </a:r>
            <a:r>
              <a:rPr lang="en-US" sz="2400" dirty="0" smtClean="0"/>
              <a:t>presentation.</a:t>
            </a:r>
          </a:p>
          <a:p>
            <a:r>
              <a:rPr lang="en-US" sz="2400" b="1" dirty="0" smtClean="0"/>
              <a:t>EXIT</a:t>
            </a:r>
            <a:r>
              <a:rPr lang="en-US" sz="2400" dirty="0" smtClean="0"/>
              <a:t> PowerPoint. </a:t>
            </a:r>
          </a:p>
          <a:p>
            <a:endParaRPr lang="en-US" sz="2400" dirty="0" smtClean="0"/>
          </a:p>
          <a:p>
            <a:endParaRPr lang="en-US" sz="2400"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965691778"/>
      </p:ext>
    </p:extLst>
  </p:cSld>
  <p:clrMapOvr>
    <a:masterClrMapping/>
  </p:clrMapOvr>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Lesson Summary</a:t>
            </a:r>
            <a:endParaRPr lang="en-US" dirty="0" smtClean="0">
              <a:ea typeface="+mj-ea"/>
              <a:cs typeface="+mj-cs"/>
            </a:endParaRPr>
          </a:p>
        </p:txBody>
      </p:sp>
      <p:pic>
        <p:nvPicPr>
          <p:cNvPr id="4" name="Picture 3" descr="matrix.png"/>
          <p:cNvPicPr>
            <a:picLocks noChangeAspect="1"/>
          </p:cNvPicPr>
          <p:nvPr/>
        </p:nvPicPr>
        <p:blipFill>
          <a:blip r:embed="rId3"/>
          <a:stretch>
            <a:fillRect/>
          </a:stretch>
        </p:blipFill>
        <p:spPr>
          <a:xfrm>
            <a:off x="533400" y="1752600"/>
            <a:ext cx="8077200" cy="2868470"/>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175289342"/>
      </p:ext>
    </p:extLst>
  </p:cSld>
  <p:clrMapOvr>
    <a:masterClrMapping/>
  </p:clrMapOvr>
</p:sld>
</file>

<file path=ppt/theme/theme1.xml><?xml version="1.0" encoding="utf-8"?>
<a:theme xmlns:a="http://schemas.openxmlformats.org/drawingml/2006/main" name="template">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Franklin Gothic Medium"/>
        <a:ea typeface=""/>
        <a:cs typeface=""/>
      </a:majorFont>
      <a:minorFont>
        <a:latin typeface="Franklin Gothic Book"/>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template</Template>
  <TotalTime>1782</TotalTime>
  <Words>8946</Words>
  <Application>Microsoft Macintosh PowerPoint</Application>
  <PresentationFormat>On-screen Show (4:3)</PresentationFormat>
  <Paragraphs>538</Paragraphs>
  <Slides>99</Slides>
  <Notes>99</Notes>
  <HiddenSlides>0</HiddenSlides>
  <MMClips>0</MMClips>
  <ScaleCrop>false</ScaleCrop>
  <HeadingPairs>
    <vt:vector size="4" baseType="variant">
      <vt:variant>
        <vt:lpstr>Design Template</vt:lpstr>
      </vt:variant>
      <vt:variant>
        <vt:i4>1</vt:i4>
      </vt:variant>
      <vt:variant>
        <vt:lpstr>Slide Titles</vt:lpstr>
      </vt:variant>
      <vt:variant>
        <vt:i4>99</vt:i4>
      </vt:variant>
    </vt:vector>
  </HeadingPairs>
  <TitlesOfParts>
    <vt:vector size="100" baseType="lpstr">
      <vt:lpstr>template</vt:lpstr>
      <vt:lpstr>Presentation Basics</vt:lpstr>
      <vt:lpstr>Objectives</vt:lpstr>
      <vt:lpstr>Software Orientation: PowerPoint’s  New Presentation Dialog Box</vt:lpstr>
      <vt:lpstr>Software Orientation: PowerPoint’s  New Presentation Dialog Box</vt:lpstr>
      <vt:lpstr>Creating a New Blank Presentation</vt:lpstr>
      <vt:lpstr>Creating a Blank Presentation</vt:lpstr>
      <vt:lpstr>Step-by-Step: Create a Blank Presentation </vt:lpstr>
      <vt:lpstr>Step-by-Step: Create a Blank Presentation </vt:lpstr>
      <vt:lpstr>Changing a Slide’s Layout</vt:lpstr>
      <vt:lpstr>Step-by-Step: Choose a Different Layout </vt:lpstr>
      <vt:lpstr>Step-by-Step: Choose a Different Layout </vt:lpstr>
      <vt:lpstr>Adding Text to a Blank Slide</vt:lpstr>
      <vt:lpstr>Step-by-Step: Add Text to a Blank Slide </vt:lpstr>
      <vt:lpstr>Step-by-Step: Add Text to a Blank Slide </vt:lpstr>
      <vt:lpstr>Step-by-Step: Add Text to a Blank Slide </vt:lpstr>
      <vt:lpstr>Saving a Presentation</vt:lpstr>
      <vt:lpstr>Saving a New Presentation for the First Time</vt:lpstr>
      <vt:lpstr>Step-by-Step: Save a New Presentation </vt:lpstr>
      <vt:lpstr>Step-by-Step: Save a New Presentation </vt:lpstr>
      <vt:lpstr>Choosing a Different File Format</vt:lpstr>
      <vt:lpstr>Choosing a Different File Format</vt:lpstr>
      <vt:lpstr>Step-by-Step: Choose a Different File Format </vt:lpstr>
      <vt:lpstr>Step-by-Step: Choose a Different File Format </vt:lpstr>
      <vt:lpstr>Step-by-Step: Choose a Different File Format </vt:lpstr>
      <vt:lpstr>Working with Save Options</vt:lpstr>
      <vt:lpstr>Step-by-Step: Set the Save Options</vt:lpstr>
      <vt:lpstr>Step-by-Step: Set the Save Options</vt:lpstr>
      <vt:lpstr>Creating a Presentation from a Template</vt:lpstr>
      <vt:lpstr>Using a Template as the  Basis for a Presentation</vt:lpstr>
      <vt:lpstr>Step-by-Step: Create a  Presentation from a Template </vt:lpstr>
      <vt:lpstr>Step-by-Step: Create a  Presentation from a Template </vt:lpstr>
      <vt:lpstr>Step-by-Step: Create a  Presentation from a Template </vt:lpstr>
      <vt:lpstr>Step-by-Step: Create a  Presentation from a Template </vt:lpstr>
      <vt:lpstr>Step-by-Step: Create a  Presentation from a Template </vt:lpstr>
      <vt:lpstr>Adding, Deleting, and Organizing Slides</vt:lpstr>
      <vt:lpstr>Adding a New Slide to a Presentation</vt:lpstr>
      <vt:lpstr>Step-by-Step: Add a New Slide </vt:lpstr>
      <vt:lpstr>Step-by-Step: Add a New Slide </vt:lpstr>
      <vt:lpstr>Step-by-Step: Add a New Slide </vt:lpstr>
      <vt:lpstr>Step-by-Step: Add a New Slide </vt:lpstr>
      <vt:lpstr>Step-by-Step: Add a New Slide </vt:lpstr>
      <vt:lpstr>Duplicating Selected Slides</vt:lpstr>
      <vt:lpstr>Duplicating Selected Slides</vt:lpstr>
      <vt:lpstr>Step-by-Step: Duplicate Non-Contiguous Slides</vt:lpstr>
      <vt:lpstr>Step-by-Step: Duplicate Non-Contiguous Slides</vt:lpstr>
      <vt:lpstr>Step-by-Step: Duplicate Non-Contiguous Slides</vt:lpstr>
      <vt:lpstr>Step-by-Step: Duplicate Non-Contiguous Slides</vt:lpstr>
      <vt:lpstr>Step-by-Step: Duplicate Non-Contiguous Slides</vt:lpstr>
      <vt:lpstr>Rearranging the Slides in a Presentation</vt:lpstr>
      <vt:lpstr>Step-by-Step: Rearrange the  Slides in a Presentation </vt:lpstr>
      <vt:lpstr>Step-by-Step: Rearrange the  Slides in a Presentation </vt:lpstr>
      <vt:lpstr>Step-by-Step: Rearrange the  Slides in a Presentation </vt:lpstr>
      <vt:lpstr>Step-by-Step: Rearrange the  Slides in a Presentation </vt:lpstr>
      <vt:lpstr>Deleting a Slide</vt:lpstr>
      <vt:lpstr>Step-by-Step: Delete a Slide </vt:lpstr>
      <vt:lpstr>Creating a Presentation from Existing Content</vt:lpstr>
      <vt:lpstr>Using Content from Word</vt:lpstr>
      <vt:lpstr>Step-by-Step: Start a Presentation  from a Word Outline </vt:lpstr>
      <vt:lpstr>Step-by-Step: Start a Presentation  from a Word Outline </vt:lpstr>
      <vt:lpstr>Step-by-Step: Start a Presentation  from a Word Outline </vt:lpstr>
      <vt:lpstr>Promoting or Demoting Outline Content</vt:lpstr>
      <vt:lpstr>Step-by-Step: Promote and Demote Content</vt:lpstr>
      <vt:lpstr>Step-by-Step: Promote and Demote Content</vt:lpstr>
      <vt:lpstr>Step-by-Step: Promote and Demote Content</vt:lpstr>
      <vt:lpstr>Step-by-Step: Promote and Demote Content</vt:lpstr>
      <vt:lpstr>Reusing Slides from  Presentations and Libraries</vt:lpstr>
      <vt:lpstr>Step-by-Step: Reuse a Slide  from a Presentation </vt:lpstr>
      <vt:lpstr>Step-by-Step: Reuse a Slide  from a Presentation </vt:lpstr>
      <vt:lpstr>Step-by-Step: Reuse a Slide  from a Presentation </vt:lpstr>
      <vt:lpstr>Pasting Content from Other Sources</vt:lpstr>
      <vt:lpstr>Step-by-Step: Paste Content  from Word into PowerPoint</vt:lpstr>
      <vt:lpstr>Step-by-Step: Paste Content  from Word into PowerPoint</vt:lpstr>
      <vt:lpstr>Step-by-Step: Paste Content  from Word into PowerPoint</vt:lpstr>
      <vt:lpstr>Step-by-Step: Paste Content  from Word into PowerPoint</vt:lpstr>
      <vt:lpstr>Step-by-Step: Paste Content  from Word into PowerPoint</vt:lpstr>
      <vt:lpstr>Step-by-Step: Paste Content  from Word into PowerPoint</vt:lpstr>
      <vt:lpstr>Step-by-Step: Paste Content  from Word into PowerPoint</vt:lpstr>
      <vt:lpstr>Adding Notes to Your Slides</vt:lpstr>
      <vt:lpstr>Adding Notes in the Notes Pane</vt:lpstr>
      <vt:lpstr>Step-by-Step: Add Notes in the Notes Pane </vt:lpstr>
      <vt:lpstr>Step-by-Step: Add Notes in the Notes Pane </vt:lpstr>
      <vt:lpstr>Adding Notes in Notes Pages View</vt:lpstr>
      <vt:lpstr>Step-by-Step: Add Notes in Notes Page View </vt:lpstr>
      <vt:lpstr>Step-by-Step: Add Notes in Notes Page View </vt:lpstr>
      <vt:lpstr>Printing a Presentation</vt:lpstr>
      <vt:lpstr>Using Print Preview and  Changing the Print Layout</vt:lpstr>
      <vt:lpstr>Using Print Preview and  Changing the Print Layout</vt:lpstr>
      <vt:lpstr>Step-by-Step: Use Print Preview  and Change the Print Layout</vt:lpstr>
      <vt:lpstr>Step-by-Step: Use Print Preview  and Change the Print Layout</vt:lpstr>
      <vt:lpstr>Step-by-Step: Use Print Preview  and Change the Print Layout</vt:lpstr>
      <vt:lpstr>Setting Print Options</vt:lpstr>
      <vt:lpstr>Step-by-Step: Set Print Options </vt:lpstr>
      <vt:lpstr>Step-by-Step: Set Print Options </vt:lpstr>
      <vt:lpstr>Step-by-Step: Set Print Options </vt:lpstr>
      <vt:lpstr>Step-by-Step: Set Print Options </vt:lpstr>
      <vt:lpstr>Step-by-Step: Set Print Options </vt:lpstr>
      <vt:lpstr>Previewing a Presentation on the Screen</vt:lpstr>
      <vt:lpstr>Step-by-Step: Preview a Presentation </vt:lpstr>
      <vt:lpstr>Lesson Summary</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Overview</dc:title>
  <dc:creator>Box Twelve Communications, Inc.</dc:creator>
  <cp:lastModifiedBy>Ginny Munroe</cp:lastModifiedBy>
  <cp:revision>223</cp:revision>
  <dcterms:created xsi:type="dcterms:W3CDTF">2011-08-26T18:03:21Z</dcterms:created>
  <dcterms:modified xsi:type="dcterms:W3CDTF">2011-08-26T21:13:11Z</dcterms:modified>
</cp:coreProperties>
</file>